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97" r:id="rId3"/>
    <p:sldId id="262" r:id="rId4"/>
    <p:sldId id="295" r:id="rId5"/>
    <p:sldId id="298" r:id="rId6"/>
    <p:sldId id="300" r:id="rId7"/>
    <p:sldId id="306" r:id="rId8"/>
    <p:sldId id="302" r:id="rId9"/>
    <p:sldId id="303" r:id="rId10"/>
    <p:sldId id="304" r:id="rId11"/>
    <p:sldId id="307" r:id="rId12"/>
    <p:sldId id="289" r:id="rId13"/>
    <p:sldId id="268" r:id="rId14"/>
    <p:sldId id="27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834"/>
    <p:restoredTop sz="96327"/>
  </p:normalViewPr>
  <p:slideViewPr>
    <p:cSldViewPr snapToGrid="0">
      <p:cViewPr varScale="1">
        <p:scale>
          <a:sx n="83" d="100"/>
          <a:sy n="83" d="100"/>
        </p:scale>
        <p:origin x="1848" y="192"/>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p:cViewPr>
        <p:scale>
          <a:sx n="283" d="100"/>
          <a:sy n="283" d="100"/>
        </p:scale>
        <p:origin x="48" y="1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B37BAD-9B31-43BE-BBAD-75F95AFD0766}"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BA12CB51-BB48-45FE-A5AC-6313A94FF81C}">
      <dgm:prSet/>
      <dgm:spPr/>
      <dgm:t>
        <a:bodyPr/>
        <a:lstStyle/>
        <a:p>
          <a:r>
            <a:rPr lang="en-US" b="1" dirty="0"/>
            <a:t>WHO IS ELIGIBLE FOR RAFT? </a:t>
          </a:r>
          <a:endParaRPr lang="en-US" dirty="0"/>
        </a:p>
      </dgm:t>
    </dgm:pt>
    <dgm:pt modelId="{71ABFC4E-4121-456A-9CB5-5ED99BD486DE}" type="parTrans" cxnId="{422172F0-A54E-429F-A6B7-16D80BC74090}">
      <dgm:prSet/>
      <dgm:spPr/>
      <dgm:t>
        <a:bodyPr/>
        <a:lstStyle/>
        <a:p>
          <a:endParaRPr lang="en-US"/>
        </a:p>
      </dgm:t>
    </dgm:pt>
    <dgm:pt modelId="{CD06D595-A0D7-49CD-BBF5-7777695FD64E}" type="sibTrans" cxnId="{422172F0-A54E-429F-A6B7-16D80BC74090}">
      <dgm:prSet/>
      <dgm:spPr/>
      <dgm:t>
        <a:bodyPr/>
        <a:lstStyle/>
        <a:p>
          <a:endParaRPr lang="en-US" dirty="0"/>
        </a:p>
      </dgm:t>
    </dgm:pt>
    <dgm:pt modelId="{69283060-B922-4C1D-BBDF-64F137DCBBB9}">
      <dgm:prSet/>
      <dgm:spPr/>
      <dgm:t>
        <a:bodyPr/>
        <a:lstStyle/>
        <a:p>
          <a:r>
            <a:rPr lang="en-US" dirty="0"/>
            <a:t>Renters and homeowners at or below 50% Area Median Income (or 60% AMI for those at risk of domestic violence) </a:t>
          </a:r>
        </a:p>
      </dgm:t>
    </dgm:pt>
    <dgm:pt modelId="{F68560D9-F560-4DF9-83DA-50BE9E1D83C8}" type="parTrans" cxnId="{1D80E506-1FDE-4AE6-898B-F79D7531CBEA}">
      <dgm:prSet/>
      <dgm:spPr/>
      <dgm:t>
        <a:bodyPr/>
        <a:lstStyle/>
        <a:p>
          <a:endParaRPr lang="en-US"/>
        </a:p>
      </dgm:t>
    </dgm:pt>
    <dgm:pt modelId="{AD174A7C-5900-4F67-9ECC-1C7E83723D02}" type="sibTrans" cxnId="{1D80E506-1FDE-4AE6-898B-F79D7531CBEA}">
      <dgm:prSet/>
      <dgm:spPr/>
      <dgm:t>
        <a:bodyPr/>
        <a:lstStyle/>
        <a:p>
          <a:endParaRPr lang="en-US" dirty="0"/>
        </a:p>
      </dgm:t>
    </dgm:pt>
    <dgm:pt modelId="{9F18E3F1-D806-4B71-AFF3-CAD36E1D56B2}">
      <dgm:prSet/>
      <dgm:spPr/>
      <dgm:t>
        <a:bodyPr/>
        <a:lstStyle/>
        <a:p>
          <a:r>
            <a:rPr lang="en-US" dirty="0"/>
            <a:t>Experiencing a housing crisis such as having received a Notice to Quit or being doubled-up and asked to leave; homeowners must be 3 months in arrears</a:t>
          </a:r>
        </a:p>
      </dgm:t>
    </dgm:pt>
    <dgm:pt modelId="{8B2AD092-E810-4D66-AF90-CFED1BC7A1A7}" type="parTrans" cxnId="{A44CAA67-0F9E-47EE-AD20-7CAB65E307B7}">
      <dgm:prSet/>
      <dgm:spPr/>
      <dgm:t>
        <a:bodyPr/>
        <a:lstStyle/>
        <a:p>
          <a:endParaRPr lang="en-US"/>
        </a:p>
      </dgm:t>
    </dgm:pt>
    <dgm:pt modelId="{D787FB82-78F7-48D9-9B97-B195F284563A}" type="sibTrans" cxnId="{A44CAA67-0F9E-47EE-AD20-7CAB65E307B7}">
      <dgm:prSet/>
      <dgm:spPr/>
      <dgm:t>
        <a:bodyPr/>
        <a:lstStyle/>
        <a:p>
          <a:endParaRPr lang="en-US" dirty="0"/>
        </a:p>
      </dgm:t>
    </dgm:pt>
    <dgm:pt modelId="{65BDCC49-8A1A-4075-8E10-F35236BB13F9}">
      <dgm:prSet/>
      <dgm:spPr/>
      <dgm:t>
        <a:bodyPr/>
        <a:lstStyle/>
        <a:p>
          <a:r>
            <a:rPr lang="en-US" dirty="0"/>
            <a:t>Currently renting or moving to a new rental; or a homeowner must be able to cure arrears exceeding RAFT program limit of $7,000</a:t>
          </a:r>
        </a:p>
      </dgm:t>
    </dgm:pt>
    <dgm:pt modelId="{4D80F229-7DC3-41A5-A53B-C1AB9F5AA12E}" type="parTrans" cxnId="{757A8358-9F34-4F28-9EFA-45E06AD7B2FF}">
      <dgm:prSet/>
      <dgm:spPr/>
      <dgm:t>
        <a:bodyPr/>
        <a:lstStyle/>
        <a:p>
          <a:endParaRPr lang="en-US"/>
        </a:p>
      </dgm:t>
    </dgm:pt>
    <dgm:pt modelId="{3CB1CE60-9594-42B7-82A5-266CE0914703}" type="sibTrans" cxnId="{757A8358-9F34-4F28-9EFA-45E06AD7B2FF}">
      <dgm:prSet/>
      <dgm:spPr/>
      <dgm:t>
        <a:bodyPr/>
        <a:lstStyle/>
        <a:p>
          <a:endParaRPr lang="en-US" dirty="0"/>
        </a:p>
      </dgm:t>
    </dgm:pt>
    <dgm:pt modelId="{F8A56E8A-CA2C-4C4A-B59D-9F52B8BCE7A9}">
      <dgm:prSet/>
      <dgm:spPr/>
      <dgm:t>
        <a:bodyPr/>
        <a:lstStyle/>
        <a:p>
          <a:r>
            <a:rPr lang="en-US" dirty="0"/>
            <a:t>If applying for assistance with rent arrears, tenant must have received a Notice to Quit or eviction notice/court summons </a:t>
          </a:r>
        </a:p>
      </dgm:t>
    </dgm:pt>
    <dgm:pt modelId="{6F039ECB-B644-4B9B-82F4-0C66D0E6B9BF}" type="parTrans" cxnId="{E904B278-1DB2-41B8-8940-8F11BA5BBDD1}">
      <dgm:prSet/>
      <dgm:spPr/>
      <dgm:t>
        <a:bodyPr/>
        <a:lstStyle/>
        <a:p>
          <a:endParaRPr lang="en-US"/>
        </a:p>
      </dgm:t>
    </dgm:pt>
    <dgm:pt modelId="{4602030F-650D-4E87-9DA7-83FB8BDF2193}" type="sibTrans" cxnId="{E904B278-1DB2-41B8-8940-8F11BA5BBDD1}">
      <dgm:prSet/>
      <dgm:spPr/>
      <dgm:t>
        <a:bodyPr/>
        <a:lstStyle/>
        <a:p>
          <a:endParaRPr lang="en-US"/>
        </a:p>
      </dgm:t>
    </dgm:pt>
    <dgm:pt modelId="{FD55A4B6-9D0E-B04B-ABC4-73B1DD8AA1A3}" type="pres">
      <dgm:prSet presAssocID="{0BB37BAD-9B31-43BE-BBAD-75F95AFD0766}" presName="outerComposite" presStyleCnt="0">
        <dgm:presLayoutVars>
          <dgm:chMax val="5"/>
          <dgm:dir/>
          <dgm:resizeHandles val="exact"/>
        </dgm:presLayoutVars>
      </dgm:prSet>
      <dgm:spPr/>
    </dgm:pt>
    <dgm:pt modelId="{D0FB1C7B-A031-8C42-B34A-53693C929E38}" type="pres">
      <dgm:prSet presAssocID="{0BB37BAD-9B31-43BE-BBAD-75F95AFD0766}" presName="dummyMaxCanvas" presStyleCnt="0">
        <dgm:presLayoutVars/>
      </dgm:prSet>
      <dgm:spPr/>
    </dgm:pt>
    <dgm:pt modelId="{50D18E8C-41C2-F047-82F0-295941B5E865}" type="pres">
      <dgm:prSet presAssocID="{0BB37BAD-9B31-43BE-BBAD-75F95AFD0766}" presName="FiveNodes_1" presStyleLbl="node1" presStyleIdx="0" presStyleCnt="5">
        <dgm:presLayoutVars>
          <dgm:bulletEnabled val="1"/>
        </dgm:presLayoutVars>
      </dgm:prSet>
      <dgm:spPr/>
    </dgm:pt>
    <dgm:pt modelId="{0703C3F2-D428-144C-B5FB-2D8EC341241C}" type="pres">
      <dgm:prSet presAssocID="{0BB37BAD-9B31-43BE-BBAD-75F95AFD0766}" presName="FiveNodes_2" presStyleLbl="node1" presStyleIdx="1" presStyleCnt="5">
        <dgm:presLayoutVars>
          <dgm:bulletEnabled val="1"/>
        </dgm:presLayoutVars>
      </dgm:prSet>
      <dgm:spPr/>
    </dgm:pt>
    <dgm:pt modelId="{5FC69C72-C8B0-5B47-98C5-92166B00206F}" type="pres">
      <dgm:prSet presAssocID="{0BB37BAD-9B31-43BE-BBAD-75F95AFD0766}" presName="FiveNodes_3" presStyleLbl="node1" presStyleIdx="2" presStyleCnt="5">
        <dgm:presLayoutVars>
          <dgm:bulletEnabled val="1"/>
        </dgm:presLayoutVars>
      </dgm:prSet>
      <dgm:spPr/>
    </dgm:pt>
    <dgm:pt modelId="{A3F3AB23-2FDE-9641-9F59-A25136F19DAC}" type="pres">
      <dgm:prSet presAssocID="{0BB37BAD-9B31-43BE-BBAD-75F95AFD0766}" presName="FiveNodes_4" presStyleLbl="node1" presStyleIdx="3" presStyleCnt="5">
        <dgm:presLayoutVars>
          <dgm:bulletEnabled val="1"/>
        </dgm:presLayoutVars>
      </dgm:prSet>
      <dgm:spPr/>
    </dgm:pt>
    <dgm:pt modelId="{F56A3015-80F2-6441-9C55-DB5F49574678}" type="pres">
      <dgm:prSet presAssocID="{0BB37BAD-9B31-43BE-BBAD-75F95AFD0766}" presName="FiveNodes_5" presStyleLbl="node1" presStyleIdx="4" presStyleCnt="5">
        <dgm:presLayoutVars>
          <dgm:bulletEnabled val="1"/>
        </dgm:presLayoutVars>
      </dgm:prSet>
      <dgm:spPr/>
    </dgm:pt>
    <dgm:pt modelId="{794D9BB2-2ADE-CD4B-B472-2C7AC21CC64E}" type="pres">
      <dgm:prSet presAssocID="{0BB37BAD-9B31-43BE-BBAD-75F95AFD0766}" presName="FiveConn_1-2" presStyleLbl="fgAccFollowNode1" presStyleIdx="0" presStyleCnt="4">
        <dgm:presLayoutVars>
          <dgm:bulletEnabled val="1"/>
        </dgm:presLayoutVars>
      </dgm:prSet>
      <dgm:spPr/>
    </dgm:pt>
    <dgm:pt modelId="{68A56ABA-6395-1E41-87FB-ED595D6F2F3F}" type="pres">
      <dgm:prSet presAssocID="{0BB37BAD-9B31-43BE-BBAD-75F95AFD0766}" presName="FiveConn_2-3" presStyleLbl="fgAccFollowNode1" presStyleIdx="1" presStyleCnt="4">
        <dgm:presLayoutVars>
          <dgm:bulletEnabled val="1"/>
        </dgm:presLayoutVars>
      </dgm:prSet>
      <dgm:spPr/>
    </dgm:pt>
    <dgm:pt modelId="{5BB3D9DD-1FDC-0545-92D1-E7BB3A4EE054}" type="pres">
      <dgm:prSet presAssocID="{0BB37BAD-9B31-43BE-BBAD-75F95AFD0766}" presName="FiveConn_3-4" presStyleLbl="fgAccFollowNode1" presStyleIdx="2" presStyleCnt="4">
        <dgm:presLayoutVars>
          <dgm:bulletEnabled val="1"/>
        </dgm:presLayoutVars>
      </dgm:prSet>
      <dgm:spPr/>
    </dgm:pt>
    <dgm:pt modelId="{A06FE95F-E7FA-4D4F-95E0-2916665849DD}" type="pres">
      <dgm:prSet presAssocID="{0BB37BAD-9B31-43BE-BBAD-75F95AFD0766}" presName="FiveConn_4-5" presStyleLbl="fgAccFollowNode1" presStyleIdx="3" presStyleCnt="4">
        <dgm:presLayoutVars>
          <dgm:bulletEnabled val="1"/>
        </dgm:presLayoutVars>
      </dgm:prSet>
      <dgm:spPr/>
    </dgm:pt>
    <dgm:pt modelId="{BE8B19A7-7703-4F4D-AACE-738EB9F482CA}" type="pres">
      <dgm:prSet presAssocID="{0BB37BAD-9B31-43BE-BBAD-75F95AFD0766}" presName="FiveNodes_1_text" presStyleLbl="node1" presStyleIdx="4" presStyleCnt="5">
        <dgm:presLayoutVars>
          <dgm:bulletEnabled val="1"/>
        </dgm:presLayoutVars>
      </dgm:prSet>
      <dgm:spPr/>
    </dgm:pt>
    <dgm:pt modelId="{69840265-9219-B845-9A25-577A205A5730}" type="pres">
      <dgm:prSet presAssocID="{0BB37BAD-9B31-43BE-BBAD-75F95AFD0766}" presName="FiveNodes_2_text" presStyleLbl="node1" presStyleIdx="4" presStyleCnt="5">
        <dgm:presLayoutVars>
          <dgm:bulletEnabled val="1"/>
        </dgm:presLayoutVars>
      </dgm:prSet>
      <dgm:spPr/>
    </dgm:pt>
    <dgm:pt modelId="{A53566EE-4B2B-8148-86D6-726ED130E71E}" type="pres">
      <dgm:prSet presAssocID="{0BB37BAD-9B31-43BE-BBAD-75F95AFD0766}" presName="FiveNodes_3_text" presStyleLbl="node1" presStyleIdx="4" presStyleCnt="5">
        <dgm:presLayoutVars>
          <dgm:bulletEnabled val="1"/>
        </dgm:presLayoutVars>
      </dgm:prSet>
      <dgm:spPr/>
    </dgm:pt>
    <dgm:pt modelId="{983BB061-FEFB-6B41-B7F7-D826C630500B}" type="pres">
      <dgm:prSet presAssocID="{0BB37BAD-9B31-43BE-BBAD-75F95AFD0766}" presName="FiveNodes_4_text" presStyleLbl="node1" presStyleIdx="4" presStyleCnt="5">
        <dgm:presLayoutVars>
          <dgm:bulletEnabled val="1"/>
        </dgm:presLayoutVars>
      </dgm:prSet>
      <dgm:spPr/>
    </dgm:pt>
    <dgm:pt modelId="{C237A0C9-40EE-7748-A1E8-FEF4102BBE34}" type="pres">
      <dgm:prSet presAssocID="{0BB37BAD-9B31-43BE-BBAD-75F95AFD0766}" presName="FiveNodes_5_text" presStyleLbl="node1" presStyleIdx="4" presStyleCnt="5">
        <dgm:presLayoutVars>
          <dgm:bulletEnabled val="1"/>
        </dgm:presLayoutVars>
      </dgm:prSet>
      <dgm:spPr/>
    </dgm:pt>
  </dgm:ptLst>
  <dgm:cxnLst>
    <dgm:cxn modelId="{EFF22702-D73C-A741-B467-49203CFA1571}" type="presOf" srcId="{BA12CB51-BB48-45FE-A5AC-6313A94FF81C}" destId="{BE8B19A7-7703-4F4D-AACE-738EB9F482CA}" srcOrd="1" destOrd="0" presId="urn:microsoft.com/office/officeart/2005/8/layout/vProcess5"/>
    <dgm:cxn modelId="{2E3A0F06-33F1-4842-B4B5-FCBD31D37AAC}" type="presOf" srcId="{D787FB82-78F7-48D9-9B97-B195F284563A}" destId="{5BB3D9DD-1FDC-0545-92D1-E7BB3A4EE054}" srcOrd="0" destOrd="0" presId="urn:microsoft.com/office/officeart/2005/8/layout/vProcess5"/>
    <dgm:cxn modelId="{1D80E506-1FDE-4AE6-898B-F79D7531CBEA}" srcId="{0BB37BAD-9B31-43BE-BBAD-75F95AFD0766}" destId="{69283060-B922-4C1D-BBDF-64F137DCBBB9}" srcOrd="1" destOrd="0" parTransId="{F68560D9-F560-4DF9-83DA-50BE9E1D83C8}" sibTransId="{AD174A7C-5900-4F67-9ECC-1C7E83723D02}"/>
    <dgm:cxn modelId="{96DD3225-7F51-9246-9A4E-2EC5CA2C3605}" type="presOf" srcId="{3CB1CE60-9594-42B7-82A5-266CE0914703}" destId="{A06FE95F-E7FA-4D4F-95E0-2916665849DD}" srcOrd="0" destOrd="0" presId="urn:microsoft.com/office/officeart/2005/8/layout/vProcess5"/>
    <dgm:cxn modelId="{BE512E3F-01A8-7F46-9532-F0DC265759B9}" type="presOf" srcId="{65BDCC49-8A1A-4075-8E10-F35236BB13F9}" destId="{A3F3AB23-2FDE-9641-9F59-A25136F19DAC}" srcOrd="0" destOrd="0" presId="urn:microsoft.com/office/officeart/2005/8/layout/vProcess5"/>
    <dgm:cxn modelId="{757A8358-9F34-4F28-9EFA-45E06AD7B2FF}" srcId="{0BB37BAD-9B31-43BE-BBAD-75F95AFD0766}" destId="{65BDCC49-8A1A-4075-8E10-F35236BB13F9}" srcOrd="3" destOrd="0" parTransId="{4D80F229-7DC3-41A5-A53B-C1AB9F5AA12E}" sibTransId="{3CB1CE60-9594-42B7-82A5-266CE0914703}"/>
    <dgm:cxn modelId="{FB41CF62-20C0-CC42-9B1D-55972E673422}" type="presOf" srcId="{69283060-B922-4C1D-BBDF-64F137DCBBB9}" destId="{0703C3F2-D428-144C-B5FB-2D8EC341241C}" srcOrd="0" destOrd="0" presId="urn:microsoft.com/office/officeart/2005/8/layout/vProcess5"/>
    <dgm:cxn modelId="{A44CAA67-0F9E-47EE-AD20-7CAB65E307B7}" srcId="{0BB37BAD-9B31-43BE-BBAD-75F95AFD0766}" destId="{9F18E3F1-D806-4B71-AFF3-CAD36E1D56B2}" srcOrd="2" destOrd="0" parTransId="{8B2AD092-E810-4D66-AF90-CFED1BC7A1A7}" sibTransId="{D787FB82-78F7-48D9-9B97-B195F284563A}"/>
    <dgm:cxn modelId="{372F516A-1773-7C46-A307-2806CE611644}" type="presOf" srcId="{0BB37BAD-9B31-43BE-BBAD-75F95AFD0766}" destId="{FD55A4B6-9D0E-B04B-ABC4-73B1DD8AA1A3}" srcOrd="0" destOrd="0" presId="urn:microsoft.com/office/officeart/2005/8/layout/vProcess5"/>
    <dgm:cxn modelId="{B4903C6C-4125-F246-A845-3D53B505CDC3}" type="presOf" srcId="{69283060-B922-4C1D-BBDF-64F137DCBBB9}" destId="{69840265-9219-B845-9A25-577A205A5730}" srcOrd="1" destOrd="0" presId="urn:microsoft.com/office/officeart/2005/8/layout/vProcess5"/>
    <dgm:cxn modelId="{E904B278-1DB2-41B8-8940-8F11BA5BBDD1}" srcId="{0BB37BAD-9B31-43BE-BBAD-75F95AFD0766}" destId="{F8A56E8A-CA2C-4C4A-B59D-9F52B8BCE7A9}" srcOrd="4" destOrd="0" parTransId="{6F039ECB-B644-4B9B-82F4-0C66D0E6B9BF}" sibTransId="{4602030F-650D-4E87-9DA7-83FB8BDF2193}"/>
    <dgm:cxn modelId="{FDB82B8D-6FDD-B942-942D-71B5D5BE60A1}" type="presOf" srcId="{AD174A7C-5900-4F67-9ECC-1C7E83723D02}" destId="{68A56ABA-6395-1E41-87FB-ED595D6F2F3F}" srcOrd="0" destOrd="0" presId="urn:microsoft.com/office/officeart/2005/8/layout/vProcess5"/>
    <dgm:cxn modelId="{AD1E93A3-A78D-5B4A-AFD9-E8905D940DDB}" type="presOf" srcId="{BA12CB51-BB48-45FE-A5AC-6313A94FF81C}" destId="{50D18E8C-41C2-F047-82F0-295941B5E865}" srcOrd="0" destOrd="0" presId="urn:microsoft.com/office/officeart/2005/8/layout/vProcess5"/>
    <dgm:cxn modelId="{46E4CDBF-FABD-B043-B5FB-559CE975975B}" type="presOf" srcId="{9F18E3F1-D806-4B71-AFF3-CAD36E1D56B2}" destId="{5FC69C72-C8B0-5B47-98C5-92166B00206F}" srcOrd="0" destOrd="0" presId="urn:microsoft.com/office/officeart/2005/8/layout/vProcess5"/>
    <dgm:cxn modelId="{631D07C2-10CC-364E-B43B-F000D9F7966A}" type="presOf" srcId="{65BDCC49-8A1A-4075-8E10-F35236BB13F9}" destId="{983BB061-FEFB-6B41-B7F7-D826C630500B}" srcOrd="1" destOrd="0" presId="urn:microsoft.com/office/officeart/2005/8/layout/vProcess5"/>
    <dgm:cxn modelId="{B6AF9EC8-B6A0-1D4F-9C83-C7ED53073F8B}" type="presOf" srcId="{F8A56E8A-CA2C-4C4A-B59D-9F52B8BCE7A9}" destId="{F56A3015-80F2-6441-9C55-DB5F49574678}" srcOrd="0" destOrd="0" presId="urn:microsoft.com/office/officeart/2005/8/layout/vProcess5"/>
    <dgm:cxn modelId="{029D0DD0-8D9F-AD4F-8D18-95F28D7FB25F}" type="presOf" srcId="{9F18E3F1-D806-4B71-AFF3-CAD36E1D56B2}" destId="{A53566EE-4B2B-8148-86D6-726ED130E71E}" srcOrd="1" destOrd="0" presId="urn:microsoft.com/office/officeart/2005/8/layout/vProcess5"/>
    <dgm:cxn modelId="{4C2031E4-70ED-F348-AB32-EA9027FC756A}" type="presOf" srcId="{F8A56E8A-CA2C-4C4A-B59D-9F52B8BCE7A9}" destId="{C237A0C9-40EE-7748-A1E8-FEF4102BBE34}" srcOrd="1" destOrd="0" presId="urn:microsoft.com/office/officeart/2005/8/layout/vProcess5"/>
    <dgm:cxn modelId="{422172F0-A54E-429F-A6B7-16D80BC74090}" srcId="{0BB37BAD-9B31-43BE-BBAD-75F95AFD0766}" destId="{BA12CB51-BB48-45FE-A5AC-6313A94FF81C}" srcOrd="0" destOrd="0" parTransId="{71ABFC4E-4121-456A-9CB5-5ED99BD486DE}" sibTransId="{CD06D595-A0D7-49CD-BBF5-7777695FD64E}"/>
    <dgm:cxn modelId="{6E9B84F3-4B5A-054E-BED0-0099EB233BF9}" type="presOf" srcId="{CD06D595-A0D7-49CD-BBF5-7777695FD64E}" destId="{794D9BB2-2ADE-CD4B-B472-2C7AC21CC64E}" srcOrd="0" destOrd="0" presId="urn:microsoft.com/office/officeart/2005/8/layout/vProcess5"/>
    <dgm:cxn modelId="{4E49634E-7455-9742-84C3-027B13D9CFDB}" type="presParOf" srcId="{FD55A4B6-9D0E-B04B-ABC4-73B1DD8AA1A3}" destId="{D0FB1C7B-A031-8C42-B34A-53693C929E38}" srcOrd="0" destOrd="0" presId="urn:microsoft.com/office/officeart/2005/8/layout/vProcess5"/>
    <dgm:cxn modelId="{6BD63897-2C72-2C41-9E2F-A698CE2966BF}" type="presParOf" srcId="{FD55A4B6-9D0E-B04B-ABC4-73B1DD8AA1A3}" destId="{50D18E8C-41C2-F047-82F0-295941B5E865}" srcOrd="1" destOrd="0" presId="urn:microsoft.com/office/officeart/2005/8/layout/vProcess5"/>
    <dgm:cxn modelId="{1A37CA76-52D0-634C-BE47-CF84FC0820C3}" type="presParOf" srcId="{FD55A4B6-9D0E-B04B-ABC4-73B1DD8AA1A3}" destId="{0703C3F2-D428-144C-B5FB-2D8EC341241C}" srcOrd="2" destOrd="0" presId="urn:microsoft.com/office/officeart/2005/8/layout/vProcess5"/>
    <dgm:cxn modelId="{56086534-A733-3E45-A4CF-7603B1ED3F54}" type="presParOf" srcId="{FD55A4B6-9D0E-B04B-ABC4-73B1DD8AA1A3}" destId="{5FC69C72-C8B0-5B47-98C5-92166B00206F}" srcOrd="3" destOrd="0" presId="urn:microsoft.com/office/officeart/2005/8/layout/vProcess5"/>
    <dgm:cxn modelId="{8221D0A6-2347-B84C-8009-825D60B57787}" type="presParOf" srcId="{FD55A4B6-9D0E-B04B-ABC4-73B1DD8AA1A3}" destId="{A3F3AB23-2FDE-9641-9F59-A25136F19DAC}" srcOrd="4" destOrd="0" presId="urn:microsoft.com/office/officeart/2005/8/layout/vProcess5"/>
    <dgm:cxn modelId="{063F732B-65CA-7042-958C-0443C6FDFFB8}" type="presParOf" srcId="{FD55A4B6-9D0E-B04B-ABC4-73B1DD8AA1A3}" destId="{F56A3015-80F2-6441-9C55-DB5F49574678}" srcOrd="5" destOrd="0" presId="urn:microsoft.com/office/officeart/2005/8/layout/vProcess5"/>
    <dgm:cxn modelId="{38AF6CF9-8A3A-D143-909D-12F3223B26F0}" type="presParOf" srcId="{FD55A4B6-9D0E-B04B-ABC4-73B1DD8AA1A3}" destId="{794D9BB2-2ADE-CD4B-B472-2C7AC21CC64E}" srcOrd="6" destOrd="0" presId="urn:microsoft.com/office/officeart/2005/8/layout/vProcess5"/>
    <dgm:cxn modelId="{2D368B3E-4EC1-7348-9996-A28546D28179}" type="presParOf" srcId="{FD55A4B6-9D0E-B04B-ABC4-73B1DD8AA1A3}" destId="{68A56ABA-6395-1E41-87FB-ED595D6F2F3F}" srcOrd="7" destOrd="0" presId="urn:microsoft.com/office/officeart/2005/8/layout/vProcess5"/>
    <dgm:cxn modelId="{C3D664CA-3BDB-3044-807B-0AD8E5684A79}" type="presParOf" srcId="{FD55A4B6-9D0E-B04B-ABC4-73B1DD8AA1A3}" destId="{5BB3D9DD-1FDC-0545-92D1-E7BB3A4EE054}" srcOrd="8" destOrd="0" presId="urn:microsoft.com/office/officeart/2005/8/layout/vProcess5"/>
    <dgm:cxn modelId="{34BC4B74-F933-234B-9024-38BAC7908339}" type="presParOf" srcId="{FD55A4B6-9D0E-B04B-ABC4-73B1DD8AA1A3}" destId="{A06FE95F-E7FA-4D4F-95E0-2916665849DD}" srcOrd="9" destOrd="0" presId="urn:microsoft.com/office/officeart/2005/8/layout/vProcess5"/>
    <dgm:cxn modelId="{AC3516A6-4EB3-A345-A1C9-6E761B060417}" type="presParOf" srcId="{FD55A4B6-9D0E-B04B-ABC4-73B1DD8AA1A3}" destId="{BE8B19A7-7703-4F4D-AACE-738EB9F482CA}" srcOrd="10" destOrd="0" presId="urn:microsoft.com/office/officeart/2005/8/layout/vProcess5"/>
    <dgm:cxn modelId="{78EFFAFC-497C-5545-B0A5-D22F95BFE9F7}" type="presParOf" srcId="{FD55A4B6-9D0E-B04B-ABC4-73B1DD8AA1A3}" destId="{69840265-9219-B845-9A25-577A205A5730}" srcOrd="11" destOrd="0" presId="urn:microsoft.com/office/officeart/2005/8/layout/vProcess5"/>
    <dgm:cxn modelId="{CF0D7D46-3772-A84A-8D8A-50641C3CA01D}" type="presParOf" srcId="{FD55A4B6-9D0E-B04B-ABC4-73B1DD8AA1A3}" destId="{A53566EE-4B2B-8148-86D6-726ED130E71E}" srcOrd="12" destOrd="0" presId="urn:microsoft.com/office/officeart/2005/8/layout/vProcess5"/>
    <dgm:cxn modelId="{771C62D5-1719-7A4E-82DA-FE75A2DBE8F4}" type="presParOf" srcId="{FD55A4B6-9D0E-B04B-ABC4-73B1DD8AA1A3}" destId="{983BB061-FEFB-6B41-B7F7-D826C630500B}" srcOrd="13" destOrd="0" presId="urn:microsoft.com/office/officeart/2005/8/layout/vProcess5"/>
    <dgm:cxn modelId="{1A800B88-F004-2E49-AFE1-BDD48D24F6A3}" type="presParOf" srcId="{FD55A4B6-9D0E-B04B-ABC4-73B1DD8AA1A3}" destId="{C237A0C9-40EE-7748-A1E8-FEF4102BBE34}"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CC72B2C-0D18-4E2B-8D7A-25018659418B}" type="doc">
      <dgm:prSet loTypeId="urn:microsoft.com/office/officeart/2016/7/layout/RepeatingBendingProcessNew" loCatId="process" qsTypeId="urn:microsoft.com/office/officeart/2005/8/quickstyle/simple1" qsCatId="simple" csTypeId="urn:microsoft.com/office/officeart/2005/8/colors/accent1_2" csCatId="accent1" phldr="1"/>
      <dgm:spPr/>
      <dgm:t>
        <a:bodyPr/>
        <a:lstStyle/>
        <a:p>
          <a:endParaRPr lang="en-US"/>
        </a:p>
      </dgm:t>
    </dgm:pt>
    <dgm:pt modelId="{F67B848A-F1E9-462C-BFFE-F7455B4B1E17}">
      <dgm:prSet/>
      <dgm:spPr/>
      <dgm:t>
        <a:bodyPr/>
        <a:lstStyle/>
        <a:p>
          <a:pPr>
            <a:lnSpc>
              <a:spcPct val="100000"/>
            </a:lnSpc>
            <a:defRPr cap="all"/>
          </a:pPr>
          <a:r>
            <a:rPr lang="en-US" dirty="0"/>
            <a:t>UP TO $7,000 PER HOUSEHOLD MAY BE USED FOR:</a:t>
          </a:r>
        </a:p>
      </dgm:t>
    </dgm:pt>
    <dgm:pt modelId="{E4A9610F-6001-47C0-A2E6-2EE405C99293}" type="parTrans" cxnId="{154D833F-9F70-42DD-A15B-76156D987E15}">
      <dgm:prSet/>
      <dgm:spPr/>
      <dgm:t>
        <a:bodyPr/>
        <a:lstStyle/>
        <a:p>
          <a:endParaRPr lang="en-US"/>
        </a:p>
      </dgm:t>
    </dgm:pt>
    <dgm:pt modelId="{591E66C6-1069-4CEE-8051-29AB2F37FF5B}" type="sibTrans" cxnId="{154D833F-9F70-42DD-A15B-76156D987E15}">
      <dgm:prSet/>
      <dgm:spPr/>
      <dgm:t>
        <a:bodyPr/>
        <a:lstStyle/>
        <a:p>
          <a:endParaRPr lang="en-US" dirty="0"/>
        </a:p>
      </dgm:t>
    </dgm:pt>
    <dgm:pt modelId="{60A51274-57B8-497D-9ECD-75510D4A5FAD}">
      <dgm:prSet/>
      <dgm:spPr/>
      <dgm:t>
        <a:bodyPr/>
        <a:lstStyle/>
        <a:p>
          <a:pPr>
            <a:lnSpc>
              <a:spcPct val="100000"/>
            </a:lnSpc>
            <a:defRPr cap="all"/>
          </a:pPr>
          <a:r>
            <a:rPr lang="en-US" dirty="0"/>
            <a:t>Start-up costs</a:t>
          </a:r>
        </a:p>
        <a:p>
          <a:pPr>
            <a:lnSpc>
              <a:spcPct val="100000"/>
            </a:lnSpc>
            <a:defRPr cap="all"/>
          </a:pPr>
          <a:r>
            <a:rPr lang="en-US" dirty="0"/>
            <a:t>(first, last, security) </a:t>
          </a:r>
        </a:p>
      </dgm:t>
    </dgm:pt>
    <dgm:pt modelId="{AD050644-2A39-48C0-BE2D-8066804DF202}" type="parTrans" cxnId="{630B4FAF-0CB2-4568-8ACD-9A2DBB1BC9D1}">
      <dgm:prSet/>
      <dgm:spPr/>
      <dgm:t>
        <a:bodyPr/>
        <a:lstStyle/>
        <a:p>
          <a:endParaRPr lang="en-US"/>
        </a:p>
      </dgm:t>
    </dgm:pt>
    <dgm:pt modelId="{940C0A85-E877-452E-8BE4-3BB3CC002200}" type="sibTrans" cxnId="{630B4FAF-0CB2-4568-8ACD-9A2DBB1BC9D1}">
      <dgm:prSet/>
      <dgm:spPr/>
      <dgm:t>
        <a:bodyPr/>
        <a:lstStyle/>
        <a:p>
          <a:endParaRPr lang="en-US" dirty="0"/>
        </a:p>
      </dgm:t>
    </dgm:pt>
    <dgm:pt modelId="{0F52F744-841A-49CB-94C7-E0A8ADB5203F}">
      <dgm:prSet/>
      <dgm:spPr/>
      <dgm:t>
        <a:bodyPr/>
        <a:lstStyle/>
        <a:p>
          <a:pPr>
            <a:lnSpc>
              <a:spcPct val="100000"/>
            </a:lnSpc>
            <a:defRPr cap="all"/>
          </a:pPr>
          <a:r>
            <a:rPr lang="en-US" dirty="0"/>
            <a:t>Moving costs (first/last/security, moving trucks) </a:t>
          </a:r>
        </a:p>
      </dgm:t>
    </dgm:pt>
    <dgm:pt modelId="{6C7D8453-BC95-4FA4-845C-0C68B0542E6E}" type="parTrans" cxnId="{6B4AD18F-3118-45C5-9801-2B0DC75298E5}">
      <dgm:prSet/>
      <dgm:spPr/>
      <dgm:t>
        <a:bodyPr/>
        <a:lstStyle/>
        <a:p>
          <a:endParaRPr lang="en-US"/>
        </a:p>
      </dgm:t>
    </dgm:pt>
    <dgm:pt modelId="{B2CCEB7F-0684-4ABD-B07C-599E2F7F78F4}" type="sibTrans" cxnId="{6B4AD18F-3118-45C5-9801-2B0DC75298E5}">
      <dgm:prSet/>
      <dgm:spPr/>
      <dgm:t>
        <a:bodyPr/>
        <a:lstStyle/>
        <a:p>
          <a:endParaRPr lang="en-US" dirty="0"/>
        </a:p>
      </dgm:t>
    </dgm:pt>
    <dgm:pt modelId="{DDEFF574-4BD4-4367-92FF-95CBF75C4324}">
      <dgm:prSet/>
      <dgm:spPr/>
      <dgm:t>
        <a:bodyPr/>
        <a:lstStyle/>
        <a:p>
          <a:pPr>
            <a:lnSpc>
              <a:spcPct val="100000"/>
            </a:lnSpc>
            <a:defRPr cap="all"/>
          </a:pPr>
          <a:r>
            <a:rPr lang="en-US" dirty="0"/>
            <a:t>Utility arrears (minimum required to get service restored or protected) </a:t>
          </a:r>
        </a:p>
      </dgm:t>
    </dgm:pt>
    <dgm:pt modelId="{3CB50E52-9D36-494B-98EE-E731BD120F8C}" type="parTrans" cxnId="{9D8C959E-8090-42A9-A8B9-07E1B8427D80}">
      <dgm:prSet/>
      <dgm:spPr/>
      <dgm:t>
        <a:bodyPr/>
        <a:lstStyle/>
        <a:p>
          <a:endParaRPr lang="en-US"/>
        </a:p>
      </dgm:t>
    </dgm:pt>
    <dgm:pt modelId="{BFCE83B4-AB1E-4A53-B836-D8B0078C41EB}" type="sibTrans" cxnId="{9D8C959E-8090-42A9-A8B9-07E1B8427D80}">
      <dgm:prSet/>
      <dgm:spPr/>
      <dgm:t>
        <a:bodyPr/>
        <a:lstStyle/>
        <a:p>
          <a:endParaRPr lang="en-US" dirty="0"/>
        </a:p>
      </dgm:t>
    </dgm:pt>
    <dgm:pt modelId="{5339849E-DE45-49FA-92F1-4BBF7907708C}">
      <dgm:prSet/>
      <dgm:spPr/>
      <dgm:t>
        <a:bodyPr/>
        <a:lstStyle/>
        <a:p>
          <a:pPr>
            <a:lnSpc>
              <a:spcPct val="100000"/>
            </a:lnSpc>
            <a:defRPr cap="all"/>
          </a:pPr>
          <a:r>
            <a:rPr lang="en-US" dirty="0"/>
            <a:t>Furniture</a:t>
          </a:r>
        </a:p>
        <a:p>
          <a:pPr>
            <a:lnSpc>
              <a:spcPct val="100000"/>
            </a:lnSpc>
            <a:defRPr cap="all"/>
          </a:pPr>
          <a:r>
            <a:rPr lang="en-US" dirty="0"/>
            <a:t>(up to $1,000)</a:t>
          </a:r>
        </a:p>
      </dgm:t>
    </dgm:pt>
    <dgm:pt modelId="{E314C8F3-630B-4B22-8F86-C8D68CC168B4}" type="parTrans" cxnId="{ED228F8B-8121-4AB4-A0A5-4CE31E61110B}">
      <dgm:prSet/>
      <dgm:spPr/>
      <dgm:t>
        <a:bodyPr/>
        <a:lstStyle/>
        <a:p>
          <a:endParaRPr lang="en-US"/>
        </a:p>
      </dgm:t>
    </dgm:pt>
    <dgm:pt modelId="{938BF430-A331-4ADF-BDDF-25FF4670296C}" type="sibTrans" cxnId="{ED228F8B-8121-4AB4-A0A5-4CE31E61110B}">
      <dgm:prSet/>
      <dgm:spPr/>
      <dgm:t>
        <a:bodyPr/>
        <a:lstStyle/>
        <a:p>
          <a:endParaRPr lang="en-US"/>
        </a:p>
      </dgm:t>
    </dgm:pt>
    <dgm:pt modelId="{39092D04-E6C0-A14C-A062-6EA901F3C0C9}">
      <dgm:prSet/>
      <dgm:spPr/>
      <dgm:t>
        <a:bodyPr/>
        <a:lstStyle/>
        <a:p>
          <a:r>
            <a:rPr lang="en-US" dirty="0"/>
            <a:t>RENT/MORTGAGE ARREARS</a:t>
          </a:r>
        </a:p>
      </dgm:t>
    </dgm:pt>
    <dgm:pt modelId="{491FFC74-BEA3-A541-AC55-D43AD34A7D5E}" type="parTrans" cxnId="{3DB6A33C-64A7-B444-95B9-CE3661FA4B50}">
      <dgm:prSet/>
      <dgm:spPr/>
      <dgm:t>
        <a:bodyPr/>
        <a:lstStyle/>
        <a:p>
          <a:endParaRPr lang="en-US"/>
        </a:p>
      </dgm:t>
    </dgm:pt>
    <dgm:pt modelId="{8E2071C8-2F1C-594C-B315-D00019BF7D8A}" type="sibTrans" cxnId="{3DB6A33C-64A7-B444-95B9-CE3661FA4B50}">
      <dgm:prSet/>
      <dgm:spPr/>
      <dgm:t>
        <a:bodyPr/>
        <a:lstStyle/>
        <a:p>
          <a:endParaRPr lang="en-US" dirty="0"/>
        </a:p>
      </dgm:t>
    </dgm:pt>
    <dgm:pt modelId="{8DC75DCF-36FF-4946-B134-471942F379C0}" type="pres">
      <dgm:prSet presAssocID="{ACC72B2C-0D18-4E2B-8D7A-25018659418B}" presName="Name0" presStyleCnt="0">
        <dgm:presLayoutVars>
          <dgm:dir/>
          <dgm:resizeHandles val="exact"/>
        </dgm:presLayoutVars>
      </dgm:prSet>
      <dgm:spPr/>
    </dgm:pt>
    <dgm:pt modelId="{B373A6D7-6D98-3542-8454-A034D2FD6CDE}" type="pres">
      <dgm:prSet presAssocID="{F67B848A-F1E9-462C-BFFE-F7455B4B1E17}" presName="node" presStyleLbl="node1" presStyleIdx="0" presStyleCnt="6">
        <dgm:presLayoutVars>
          <dgm:bulletEnabled val="1"/>
        </dgm:presLayoutVars>
      </dgm:prSet>
      <dgm:spPr/>
    </dgm:pt>
    <dgm:pt modelId="{3BB1C822-36B7-384A-96EE-394ADE38B026}" type="pres">
      <dgm:prSet presAssocID="{591E66C6-1069-4CEE-8051-29AB2F37FF5B}" presName="sibTrans" presStyleLbl="sibTrans1D1" presStyleIdx="0" presStyleCnt="5"/>
      <dgm:spPr/>
    </dgm:pt>
    <dgm:pt modelId="{E0AB80DA-BC81-A549-81CF-72E7E23007EA}" type="pres">
      <dgm:prSet presAssocID="{591E66C6-1069-4CEE-8051-29AB2F37FF5B}" presName="connectorText" presStyleLbl="sibTrans1D1" presStyleIdx="0" presStyleCnt="5"/>
      <dgm:spPr/>
    </dgm:pt>
    <dgm:pt modelId="{0674DFDE-F4D0-7B4F-9299-D4AC3E2B7586}" type="pres">
      <dgm:prSet presAssocID="{39092D04-E6C0-A14C-A062-6EA901F3C0C9}" presName="node" presStyleLbl="node1" presStyleIdx="1" presStyleCnt="6">
        <dgm:presLayoutVars>
          <dgm:bulletEnabled val="1"/>
        </dgm:presLayoutVars>
      </dgm:prSet>
      <dgm:spPr/>
    </dgm:pt>
    <dgm:pt modelId="{D88758A2-EF0B-564C-921F-6C0068056D74}" type="pres">
      <dgm:prSet presAssocID="{8E2071C8-2F1C-594C-B315-D00019BF7D8A}" presName="sibTrans" presStyleLbl="sibTrans1D1" presStyleIdx="1" presStyleCnt="5"/>
      <dgm:spPr/>
    </dgm:pt>
    <dgm:pt modelId="{B4C929C3-686B-104B-86EE-698648B183A9}" type="pres">
      <dgm:prSet presAssocID="{8E2071C8-2F1C-594C-B315-D00019BF7D8A}" presName="connectorText" presStyleLbl="sibTrans1D1" presStyleIdx="1" presStyleCnt="5"/>
      <dgm:spPr/>
    </dgm:pt>
    <dgm:pt modelId="{91E33B3E-CD52-9246-8C36-E75C726D9E31}" type="pres">
      <dgm:prSet presAssocID="{60A51274-57B8-497D-9ECD-75510D4A5FAD}" presName="node" presStyleLbl="node1" presStyleIdx="2" presStyleCnt="6">
        <dgm:presLayoutVars>
          <dgm:bulletEnabled val="1"/>
        </dgm:presLayoutVars>
      </dgm:prSet>
      <dgm:spPr/>
    </dgm:pt>
    <dgm:pt modelId="{3CCB2A34-37D6-614B-BEDE-700C8AE354D8}" type="pres">
      <dgm:prSet presAssocID="{940C0A85-E877-452E-8BE4-3BB3CC002200}" presName="sibTrans" presStyleLbl="sibTrans1D1" presStyleIdx="2" presStyleCnt="5"/>
      <dgm:spPr/>
    </dgm:pt>
    <dgm:pt modelId="{A4C05E96-FCEE-7341-AA21-E75543FD6084}" type="pres">
      <dgm:prSet presAssocID="{940C0A85-E877-452E-8BE4-3BB3CC002200}" presName="connectorText" presStyleLbl="sibTrans1D1" presStyleIdx="2" presStyleCnt="5"/>
      <dgm:spPr/>
    </dgm:pt>
    <dgm:pt modelId="{C4F54CBF-9DF8-674C-967C-C033DB0CCB81}" type="pres">
      <dgm:prSet presAssocID="{0F52F744-841A-49CB-94C7-E0A8ADB5203F}" presName="node" presStyleLbl="node1" presStyleIdx="3" presStyleCnt="6">
        <dgm:presLayoutVars>
          <dgm:bulletEnabled val="1"/>
        </dgm:presLayoutVars>
      </dgm:prSet>
      <dgm:spPr/>
    </dgm:pt>
    <dgm:pt modelId="{BFA1C4EC-8C0C-2F48-873D-8A9193215BE8}" type="pres">
      <dgm:prSet presAssocID="{B2CCEB7F-0684-4ABD-B07C-599E2F7F78F4}" presName="sibTrans" presStyleLbl="sibTrans1D1" presStyleIdx="3" presStyleCnt="5"/>
      <dgm:spPr/>
    </dgm:pt>
    <dgm:pt modelId="{216CCD1D-55C2-654C-B012-E03B1116A240}" type="pres">
      <dgm:prSet presAssocID="{B2CCEB7F-0684-4ABD-B07C-599E2F7F78F4}" presName="connectorText" presStyleLbl="sibTrans1D1" presStyleIdx="3" presStyleCnt="5"/>
      <dgm:spPr/>
    </dgm:pt>
    <dgm:pt modelId="{FBCADC68-85AF-8948-BC0B-21E336653A70}" type="pres">
      <dgm:prSet presAssocID="{DDEFF574-4BD4-4367-92FF-95CBF75C4324}" presName="node" presStyleLbl="node1" presStyleIdx="4" presStyleCnt="6">
        <dgm:presLayoutVars>
          <dgm:bulletEnabled val="1"/>
        </dgm:presLayoutVars>
      </dgm:prSet>
      <dgm:spPr/>
    </dgm:pt>
    <dgm:pt modelId="{E516CF27-49C4-8649-A040-774F513E8303}" type="pres">
      <dgm:prSet presAssocID="{BFCE83B4-AB1E-4A53-B836-D8B0078C41EB}" presName="sibTrans" presStyleLbl="sibTrans1D1" presStyleIdx="4" presStyleCnt="5"/>
      <dgm:spPr/>
    </dgm:pt>
    <dgm:pt modelId="{0A110932-9864-A24E-A5D9-6E366692851F}" type="pres">
      <dgm:prSet presAssocID="{BFCE83B4-AB1E-4A53-B836-D8B0078C41EB}" presName="connectorText" presStyleLbl="sibTrans1D1" presStyleIdx="4" presStyleCnt="5"/>
      <dgm:spPr/>
    </dgm:pt>
    <dgm:pt modelId="{C65B6F35-9C75-AC4C-85AA-2FE55BCF495A}" type="pres">
      <dgm:prSet presAssocID="{5339849E-DE45-49FA-92F1-4BBF7907708C}" presName="node" presStyleLbl="node1" presStyleIdx="5" presStyleCnt="6">
        <dgm:presLayoutVars>
          <dgm:bulletEnabled val="1"/>
        </dgm:presLayoutVars>
      </dgm:prSet>
      <dgm:spPr/>
    </dgm:pt>
  </dgm:ptLst>
  <dgm:cxnLst>
    <dgm:cxn modelId="{63A88905-FC49-4349-B76E-9F2AE64CEE36}" type="presOf" srcId="{940C0A85-E877-452E-8BE4-3BB3CC002200}" destId="{A4C05E96-FCEE-7341-AA21-E75543FD6084}" srcOrd="1" destOrd="0" presId="urn:microsoft.com/office/officeart/2016/7/layout/RepeatingBendingProcessNew"/>
    <dgm:cxn modelId="{17B67509-D7B3-D74A-935B-F4E91E731144}" type="presOf" srcId="{B2CCEB7F-0684-4ABD-B07C-599E2F7F78F4}" destId="{BFA1C4EC-8C0C-2F48-873D-8A9193215BE8}" srcOrd="0" destOrd="0" presId="urn:microsoft.com/office/officeart/2016/7/layout/RepeatingBendingProcessNew"/>
    <dgm:cxn modelId="{01396014-9E2B-7742-87A7-331B86BC7878}" type="presOf" srcId="{8E2071C8-2F1C-594C-B315-D00019BF7D8A}" destId="{D88758A2-EF0B-564C-921F-6C0068056D74}" srcOrd="0" destOrd="0" presId="urn:microsoft.com/office/officeart/2016/7/layout/RepeatingBendingProcessNew"/>
    <dgm:cxn modelId="{4E665A1A-2471-AE48-9A8A-2A77603B3C0F}" type="presOf" srcId="{591E66C6-1069-4CEE-8051-29AB2F37FF5B}" destId="{E0AB80DA-BC81-A549-81CF-72E7E23007EA}" srcOrd="1" destOrd="0" presId="urn:microsoft.com/office/officeart/2016/7/layout/RepeatingBendingProcessNew"/>
    <dgm:cxn modelId="{F337C025-A118-4A46-BF30-0618F6FD24BB}" type="presOf" srcId="{BFCE83B4-AB1E-4A53-B836-D8B0078C41EB}" destId="{0A110932-9864-A24E-A5D9-6E366692851F}" srcOrd="1" destOrd="0" presId="urn:microsoft.com/office/officeart/2016/7/layout/RepeatingBendingProcessNew"/>
    <dgm:cxn modelId="{9067E634-58B3-584A-9CE8-C5D32484071F}" type="presOf" srcId="{60A51274-57B8-497D-9ECD-75510D4A5FAD}" destId="{91E33B3E-CD52-9246-8C36-E75C726D9E31}" srcOrd="0" destOrd="0" presId="urn:microsoft.com/office/officeart/2016/7/layout/RepeatingBendingProcessNew"/>
    <dgm:cxn modelId="{3DB6A33C-64A7-B444-95B9-CE3661FA4B50}" srcId="{ACC72B2C-0D18-4E2B-8D7A-25018659418B}" destId="{39092D04-E6C0-A14C-A062-6EA901F3C0C9}" srcOrd="1" destOrd="0" parTransId="{491FFC74-BEA3-A541-AC55-D43AD34A7D5E}" sibTransId="{8E2071C8-2F1C-594C-B315-D00019BF7D8A}"/>
    <dgm:cxn modelId="{2B93773E-8779-A142-9F39-13C9BD851853}" type="presOf" srcId="{F67B848A-F1E9-462C-BFFE-F7455B4B1E17}" destId="{B373A6D7-6D98-3542-8454-A034D2FD6CDE}" srcOrd="0" destOrd="0" presId="urn:microsoft.com/office/officeart/2016/7/layout/RepeatingBendingProcessNew"/>
    <dgm:cxn modelId="{3800263F-64F0-5947-8773-9BE27DCC0E8C}" type="presOf" srcId="{DDEFF574-4BD4-4367-92FF-95CBF75C4324}" destId="{FBCADC68-85AF-8948-BC0B-21E336653A70}" srcOrd="0" destOrd="0" presId="urn:microsoft.com/office/officeart/2016/7/layout/RepeatingBendingProcessNew"/>
    <dgm:cxn modelId="{154D833F-9F70-42DD-A15B-76156D987E15}" srcId="{ACC72B2C-0D18-4E2B-8D7A-25018659418B}" destId="{F67B848A-F1E9-462C-BFFE-F7455B4B1E17}" srcOrd="0" destOrd="0" parTransId="{E4A9610F-6001-47C0-A2E6-2EE405C99293}" sibTransId="{591E66C6-1069-4CEE-8051-29AB2F37FF5B}"/>
    <dgm:cxn modelId="{5F32FB4A-EE68-F441-B98D-D894BDAFE92B}" type="presOf" srcId="{0F52F744-841A-49CB-94C7-E0A8ADB5203F}" destId="{C4F54CBF-9DF8-674C-967C-C033DB0CCB81}" srcOrd="0" destOrd="0" presId="urn:microsoft.com/office/officeart/2016/7/layout/RepeatingBendingProcessNew"/>
    <dgm:cxn modelId="{09ADC170-488B-3D41-9C57-6D3AE06FEAC9}" type="presOf" srcId="{BFCE83B4-AB1E-4A53-B836-D8B0078C41EB}" destId="{E516CF27-49C4-8649-A040-774F513E8303}" srcOrd="0" destOrd="0" presId="urn:microsoft.com/office/officeart/2016/7/layout/RepeatingBendingProcessNew"/>
    <dgm:cxn modelId="{F563507B-7658-584B-AD98-4534398C5101}" type="presOf" srcId="{940C0A85-E877-452E-8BE4-3BB3CC002200}" destId="{3CCB2A34-37D6-614B-BEDE-700C8AE354D8}" srcOrd="0" destOrd="0" presId="urn:microsoft.com/office/officeart/2016/7/layout/RepeatingBendingProcessNew"/>
    <dgm:cxn modelId="{09E2457F-060E-1E48-971A-D54BAD4ECA46}" type="presOf" srcId="{B2CCEB7F-0684-4ABD-B07C-599E2F7F78F4}" destId="{216CCD1D-55C2-654C-B012-E03B1116A240}" srcOrd="1" destOrd="0" presId="urn:microsoft.com/office/officeart/2016/7/layout/RepeatingBendingProcessNew"/>
    <dgm:cxn modelId="{ED228F8B-8121-4AB4-A0A5-4CE31E61110B}" srcId="{ACC72B2C-0D18-4E2B-8D7A-25018659418B}" destId="{5339849E-DE45-49FA-92F1-4BBF7907708C}" srcOrd="5" destOrd="0" parTransId="{E314C8F3-630B-4B22-8F86-C8D68CC168B4}" sibTransId="{938BF430-A331-4ADF-BDDF-25FF4670296C}"/>
    <dgm:cxn modelId="{1323578D-5F6E-6744-8629-807BC1508B6F}" type="presOf" srcId="{591E66C6-1069-4CEE-8051-29AB2F37FF5B}" destId="{3BB1C822-36B7-384A-96EE-394ADE38B026}" srcOrd="0" destOrd="0" presId="urn:microsoft.com/office/officeart/2016/7/layout/RepeatingBendingProcessNew"/>
    <dgm:cxn modelId="{6B4AD18F-3118-45C5-9801-2B0DC75298E5}" srcId="{ACC72B2C-0D18-4E2B-8D7A-25018659418B}" destId="{0F52F744-841A-49CB-94C7-E0A8ADB5203F}" srcOrd="3" destOrd="0" parTransId="{6C7D8453-BC95-4FA4-845C-0C68B0542E6E}" sibTransId="{B2CCEB7F-0684-4ABD-B07C-599E2F7F78F4}"/>
    <dgm:cxn modelId="{9D8C959E-8090-42A9-A8B9-07E1B8427D80}" srcId="{ACC72B2C-0D18-4E2B-8D7A-25018659418B}" destId="{DDEFF574-4BD4-4367-92FF-95CBF75C4324}" srcOrd="4" destOrd="0" parTransId="{3CB50E52-9D36-494B-98EE-E731BD120F8C}" sibTransId="{BFCE83B4-AB1E-4A53-B836-D8B0078C41EB}"/>
    <dgm:cxn modelId="{47C1B0AE-B994-8B45-AEFB-A11777CEBEC1}" type="presOf" srcId="{5339849E-DE45-49FA-92F1-4BBF7907708C}" destId="{C65B6F35-9C75-AC4C-85AA-2FE55BCF495A}" srcOrd="0" destOrd="0" presId="urn:microsoft.com/office/officeart/2016/7/layout/RepeatingBendingProcessNew"/>
    <dgm:cxn modelId="{630B4FAF-0CB2-4568-8ACD-9A2DBB1BC9D1}" srcId="{ACC72B2C-0D18-4E2B-8D7A-25018659418B}" destId="{60A51274-57B8-497D-9ECD-75510D4A5FAD}" srcOrd="2" destOrd="0" parTransId="{AD050644-2A39-48C0-BE2D-8066804DF202}" sibTransId="{940C0A85-E877-452E-8BE4-3BB3CC002200}"/>
    <dgm:cxn modelId="{D23FEFB5-6432-2E4B-B3F1-15B2D9A2AD0E}" type="presOf" srcId="{39092D04-E6C0-A14C-A062-6EA901F3C0C9}" destId="{0674DFDE-F4D0-7B4F-9299-D4AC3E2B7586}" srcOrd="0" destOrd="0" presId="urn:microsoft.com/office/officeart/2016/7/layout/RepeatingBendingProcessNew"/>
    <dgm:cxn modelId="{2F74DFD0-3205-CE4B-B4F7-9F8C656539AE}" type="presOf" srcId="{8E2071C8-2F1C-594C-B315-D00019BF7D8A}" destId="{B4C929C3-686B-104B-86EE-698648B183A9}" srcOrd="1" destOrd="0" presId="urn:microsoft.com/office/officeart/2016/7/layout/RepeatingBendingProcessNew"/>
    <dgm:cxn modelId="{D5F3B4F5-BBC9-DC47-8BC8-55CD6B9A997A}" type="presOf" srcId="{ACC72B2C-0D18-4E2B-8D7A-25018659418B}" destId="{8DC75DCF-36FF-4946-B134-471942F379C0}" srcOrd="0" destOrd="0" presId="urn:microsoft.com/office/officeart/2016/7/layout/RepeatingBendingProcessNew"/>
    <dgm:cxn modelId="{593005F2-84D3-E847-AE7C-8C4BD731EFBA}" type="presParOf" srcId="{8DC75DCF-36FF-4946-B134-471942F379C0}" destId="{B373A6D7-6D98-3542-8454-A034D2FD6CDE}" srcOrd="0" destOrd="0" presId="urn:microsoft.com/office/officeart/2016/7/layout/RepeatingBendingProcessNew"/>
    <dgm:cxn modelId="{9DC64638-A52B-6F41-A9BC-3C9EB3EF38F7}" type="presParOf" srcId="{8DC75DCF-36FF-4946-B134-471942F379C0}" destId="{3BB1C822-36B7-384A-96EE-394ADE38B026}" srcOrd="1" destOrd="0" presId="urn:microsoft.com/office/officeart/2016/7/layout/RepeatingBendingProcessNew"/>
    <dgm:cxn modelId="{FAF6713E-AEB6-194E-ACBE-49A223A28262}" type="presParOf" srcId="{3BB1C822-36B7-384A-96EE-394ADE38B026}" destId="{E0AB80DA-BC81-A549-81CF-72E7E23007EA}" srcOrd="0" destOrd="0" presId="urn:microsoft.com/office/officeart/2016/7/layout/RepeatingBendingProcessNew"/>
    <dgm:cxn modelId="{B6C745C8-0B44-874E-8D91-495EE6F39BAA}" type="presParOf" srcId="{8DC75DCF-36FF-4946-B134-471942F379C0}" destId="{0674DFDE-F4D0-7B4F-9299-D4AC3E2B7586}" srcOrd="2" destOrd="0" presId="urn:microsoft.com/office/officeart/2016/7/layout/RepeatingBendingProcessNew"/>
    <dgm:cxn modelId="{988ADDA8-CC39-5348-9AC9-92FC700ECF06}" type="presParOf" srcId="{8DC75DCF-36FF-4946-B134-471942F379C0}" destId="{D88758A2-EF0B-564C-921F-6C0068056D74}" srcOrd="3" destOrd="0" presId="urn:microsoft.com/office/officeart/2016/7/layout/RepeatingBendingProcessNew"/>
    <dgm:cxn modelId="{8E35C6E6-35C4-DB4B-9B7B-7EAD543081A4}" type="presParOf" srcId="{D88758A2-EF0B-564C-921F-6C0068056D74}" destId="{B4C929C3-686B-104B-86EE-698648B183A9}" srcOrd="0" destOrd="0" presId="urn:microsoft.com/office/officeart/2016/7/layout/RepeatingBendingProcessNew"/>
    <dgm:cxn modelId="{D4B26A2B-8740-8C44-AA86-CB36B97B0AEB}" type="presParOf" srcId="{8DC75DCF-36FF-4946-B134-471942F379C0}" destId="{91E33B3E-CD52-9246-8C36-E75C726D9E31}" srcOrd="4" destOrd="0" presId="urn:microsoft.com/office/officeart/2016/7/layout/RepeatingBendingProcessNew"/>
    <dgm:cxn modelId="{C0A1475B-42F7-3947-ACE9-FA8F046151EE}" type="presParOf" srcId="{8DC75DCF-36FF-4946-B134-471942F379C0}" destId="{3CCB2A34-37D6-614B-BEDE-700C8AE354D8}" srcOrd="5" destOrd="0" presId="urn:microsoft.com/office/officeart/2016/7/layout/RepeatingBendingProcessNew"/>
    <dgm:cxn modelId="{DD5D3C9E-F388-2F48-A10E-2B9A7A55A5AC}" type="presParOf" srcId="{3CCB2A34-37D6-614B-BEDE-700C8AE354D8}" destId="{A4C05E96-FCEE-7341-AA21-E75543FD6084}" srcOrd="0" destOrd="0" presId="urn:microsoft.com/office/officeart/2016/7/layout/RepeatingBendingProcessNew"/>
    <dgm:cxn modelId="{D7B5C055-5D05-704B-B9AC-ED373032FEF9}" type="presParOf" srcId="{8DC75DCF-36FF-4946-B134-471942F379C0}" destId="{C4F54CBF-9DF8-674C-967C-C033DB0CCB81}" srcOrd="6" destOrd="0" presId="urn:microsoft.com/office/officeart/2016/7/layout/RepeatingBendingProcessNew"/>
    <dgm:cxn modelId="{AF933F37-385B-9642-9706-ACDC8848EE99}" type="presParOf" srcId="{8DC75DCF-36FF-4946-B134-471942F379C0}" destId="{BFA1C4EC-8C0C-2F48-873D-8A9193215BE8}" srcOrd="7" destOrd="0" presId="urn:microsoft.com/office/officeart/2016/7/layout/RepeatingBendingProcessNew"/>
    <dgm:cxn modelId="{F2987314-3D0D-9644-88D4-C7A2B3F29DA9}" type="presParOf" srcId="{BFA1C4EC-8C0C-2F48-873D-8A9193215BE8}" destId="{216CCD1D-55C2-654C-B012-E03B1116A240}" srcOrd="0" destOrd="0" presId="urn:microsoft.com/office/officeart/2016/7/layout/RepeatingBendingProcessNew"/>
    <dgm:cxn modelId="{6EB40A69-8052-3146-86CF-0BAA846C4FAD}" type="presParOf" srcId="{8DC75DCF-36FF-4946-B134-471942F379C0}" destId="{FBCADC68-85AF-8948-BC0B-21E336653A70}" srcOrd="8" destOrd="0" presId="urn:microsoft.com/office/officeart/2016/7/layout/RepeatingBendingProcessNew"/>
    <dgm:cxn modelId="{15EFEF14-8AEB-0C48-A54B-5468AD30A706}" type="presParOf" srcId="{8DC75DCF-36FF-4946-B134-471942F379C0}" destId="{E516CF27-49C4-8649-A040-774F513E8303}" srcOrd="9" destOrd="0" presId="urn:microsoft.com/office/officeart/2016/7/layout/RepeatingBendingProcessNew"/>
    <dgm:cxn modelId="{84FDD6CC-74FB-5641-AEDE-E1199B745C66}" type="presParOf" srcId="{E516CF27-49C4-8649-A040-774F513E8303}" destId="{0A110932-9864-A24E-A5D9-6E366692851F}" srcOrd="0" destOrd="0" presId="urn:microsoft.com/office/officeart/2016/7/layout/RepeatingBendingProcessNew"/>
    <dgm:cxn modelId="{96D31EC9-8AE1-8546-8AB2-AD9DA09B6D53}" type="presParOf" srcId="{8DC75DCF-36FF-4946-B134-471942F379C0}" destId="{C65B6F35-9C75-AC4C-85AA-2FE55BCF495A}" srcOrd="10"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D18E8C-41C2-F047-82F0-295941B5E865}">
      <dsp:nvSpPr>
        <dsp:cNvPr id="0" name=""/>
        <dsp:cNvSpPr/>
      </dsp:nvSpPr>
      <dsp:spPr>
        <a:xfrm>
          <a:off x="0" y="0"/>
          <a:ext cx="8361045" cy="62047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dirty="0"/>
            <a:t>WHO IS ELIGIBLE FOR RAFT? </a:t>
          </a:r>
          <a:endParaRPr lang="en-US" sz="1600" kern="1200" dirty="0"/>
        </a:p>
      </dsp:txBody>
      <dsp:txXfrm>
        <a:off x="18173" y="18173"/>
        <a:ext cx="7618905" cy="584131"/>
      </dsp:txXfrm>
    </dsp:sp>
    <dsp:sp modelId="{0703C3F2-D428-144C-B5FB-2D8EC341241C}">
      <dsp:nvSpPr>
        <dsp:cNvPr id="0" name=""/>
        <dsp:cNvSpPr/>
      </dsp:nvSpPr>
      <dsp:spPr>
        <a:xfrm>
          <a:off x="624363" y="706655"/>
          <a:ext cx="8361045" cy="62047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Renters and homeowners at or below 50% Area Median Income (or 60% AMI for those at risk of domestic violence) </a:t>
          </a:r>
        </a:p>
      </dsp:txBody>
      <dsp:txXfrm>
        <a:off x="642536" y="724828"/>
        <a:ext cx="7297024" cy="584131"/>
      </dsp:txXfrm>
    </dsp:sp>
    <dsp:sp modelId="{5FC69C72-C8B0-5B47-98C5-92166B00206F}">
      <dsp:nvSpPr>
        <dsp:cNvPr id="0" name=""/>
        <dsp:cNvSpPr/>
      </dsp:nvSpPr>
      <dsp:spPr>
        <a:xfrm>
          <a:off x="1248727" y="1413310"/>
          <a:ext cx="8361045" cy="62047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Experiencing a housing crisis such as having received a Notice to Quit or being doubled-up and asked to leave; homeowners must be 3 months in arrears</a:t>
          </a:r>
        </a:p>
      </dsp:txBody>
      <dsp:txXfrm>
        <a:off x="1266900" y="1431483"/>
        <a:ext cx="7297024" cy="584131"/>
      </dsp:txXfrm>
    </dsp:sp>
    <dsp:sp modelId="{A3F3AB23-2FDE-9641-9F59-A25136F19DAC}">
      <dsp:nvSpPr>
        <dsp:cNvPr id="0" name=""/>
        <dsp:cNvSpPr/>
      </dsp:nvSpPr>
      <dsp:spPr>
        <a:xfrm>
          <a:off x="1873091" y="2119965"/>
          <a:ext cx="8361045" cy="62047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Currently renting or moving to a new rental; or a homeowner must be able to cure arrears exceeding RAFT program limit of $7,000</a:t>
          </a:r>
        </a:p>
      </dsp:txBody>
      <dsp:txXfrm>
        <a:off x="1891264" y="2138138"/>
        <a:ext cx="7297024" cy="584131"/>
      </dsp:txXfrm>
    </dsp:sp>
    <dsp:sp modelId="{F56A3015-80F2-6441-9C55-DB5F49574678}">
      <dsp:nvSpPr>
        <dsp:cNvPr id="0" name=""/>
        <dsp:cNvSpPr/>
      </dsp:nvSpPr>
      <dsp:spPr>
        <a:xfrm>
          <a:off x="2497455" y="2826620"/>
          <a:ext cx="8361045" cy="62047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If applying for assistance with rent arrears, tenant must have received a Notice to Quit or eviction notice/court summons </a:t>
          </a:r>
        </a:p>
      </dsp:txBody>
      <dsp:txXfrm>
        <a:off x="2515628" y="2844793"/>
        <a:ext cx="7297024" cy="584131"/>
      </dsp:txXfrm>
    </dsp:sp>
    <dsp:sp modelId="{794D9BB2-2ADE-CD4B-B472-2C7AC21CC64E}">
      <dsp:nvSpPr>
        <dsp:cNvPr id="0" name=""/>
        <dsp:cNvSpPr/>
      </dsp:nvSpPr>
      <dsp:spPr>
        <a:xfrm>
          <a:off x="7957734" y="453293"/>
          <a:ext cx="403310" cy="403310"/>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a:off x="8048479" y="453293"/>
        <a:ext cx="221820" cy="303491"/>
      </dsp:txXfrm>
    </dsp:sp>
    <dsp:sp modelId="{68A56ABA-6395-1E41-87FB-ED595D6F2F3F}">
      <dsp:nvSpPr>
        <dsp:cNvPr id="0" name=""/>
        <dsp:cNvSpPr/>
      </dsp:nvSpPr>
      <dsp:spPr>
        <a:xfrm>
          <a:off x="8582098" y="1159948"/>
          <a:ext cx="403310" cy="403310"/>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a:off x="8672843" y="1159948"/>
        <a:ext cx="221820" cy="303491"/>
      </dsp:txXfrm>
    </dsp:sp>
    <dsp:sp modelId="{5BB3D9DD-1FDC-0545-92D1-E7BB3A4EE054}">
      <dsp:nvSpPr>
        <dsp:cNvPr id="0" name=""/>
        <dsp:cNvSpPr/>
      </dsp:nvSpPr>
      <dsp:spPr>
        <a:xfrm>
          <a:off x="9206462" y="1856262"/>
          <a:ext cx="403310" cy="403310"/>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a:off x="9297207" y="1856262"/>
        <a:ext cx="221820" cy="303491"/>
      </dsp:txXfrm>
    </dsp:sp>
    <dsp:sp modelId="{A06FE95F-E7FA-4D4F-95E0-2916665849DD}">
      <dsp:nvSpPr>
        <dsp:cNvPr id="0" name=""/>
        <dsp:cNvSpPr/>
      </dsp:nvSpPr>
      <dsp:spPr>
        <a:xfrm>
          <a:off x="9830825" y="2569811"/>
          <a:ext cx="403310" cy="403310"/>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a:off x="9921570" y="2569811"/>
        <a:ext cx="221820" cy="3034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B1C822-36B7-384A-96EE-394ADE38B026}">
      <dsp:nvSpPr>
        <dsp:cNvPr id="0" name=""/>
        <dsp:cNvSpPr/>
      </dsp:nvSpPr>
      <dsp:spPr>
        <a:xfrm>
          <a:off x="3110123" y="998411"/>
          <a:ext cx="683246" cy="91440"/>
        </a:xfrm>
        <a:custGeom>
          <a:avLst/>
          <a:gdLst/>
          <a:ahLst/>
          <a:cxnLst/>
          <a:rect l="0" t="0" r="0" b="0"/>
          <a:pathLst>
            <a:path>
              <a:moveTo>
                <a:pt x="0" y="45720"/>
              </a:moveTo>
              <a:lnTo>
                <a:pt x="683246"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3433900" y="1040562"/>
        <a:ext cx="35692" cy="7138"/>
      </dsp:txXfrm>
    </dsp:sp>
    <dsp:sp modelId="{B373A6D7-6D98-3542-8454-A034D2FD6CDE}">
      <dsp:nvSpPr>
        <dsp:cNvPr id="0" name=""/>
        <dsp:cNvSpPr/>
      </dsp:nvSpPr>
      <dsp:spPr>
        <a:xfrm>
          <a:off x="8244" y="113028"/>
          <a:ext cx="3103678" cy="18622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083" tIns="159638" rIns="152083" bIns="159638" numCol="1" spcCol="1270" anchor="ctr" anchorCtr="0">
          <a:noAutofit/>
        </a:bodyPr>
        <a:lstStyle/>
        <a:p>
          <a:pPr marL="0" lvl="0" indent="0" algn="ctr" defTabSz="933450">
            <a:lnSpc>
              <a:spcPct val="100000"/>
            </a:lnSpc>
            <a:spcBef>
              <a:spcPct val="0"/>
            </a:spcBef>
            <a:spcAft>
              <a:spcPct val="35000"/>
            </a:spcAft>
            <a:buNone/>
            <a:defRPr cap="all"/>
          </a:pPr>
          <a:r>
            <a:rPr lang="en-US" sz="2100" kern="1200" dirty="0"/>
            <a:t>UP TO $7,000 PER HOUSEHOLD MAY BE USED FOR:</a:t>
          </a:r>
        </a:p>
      </dsp:txBody>
      <dsp:txXfrm>
        <a:off x="8244" y="113028"/>
        <a:ext cx="3103678" cy="1862207"/>
      </dsp:txXfrm>
    </dsp:sp>
    <dsp:sp modelId="{D88758A2-EF0B-564C-921F-6C0068056D74}">
      <dsp:nvSpPr>
        <dsp:cNvPr id="0" name=""/>
        <dsp:cNvSpPr/>
      </dsp:nvSpPr>
      <dsp:spPr>
        <a:xfrm>
          <a:off x="6927647" y="998411"/>
          <a:ext cx="683246" cy="91440"/>
        </a:xfrm>
        <a:custGeom>
          <a:avLst/>
          <a:gdLst/>
          <a:ahLst/>
          <a:cxnLst/>
          <a:rect l="0" t="0" r="0" b="0"/>
          <a:pathLst>
            <a:path>
              <a:moveTo>
                <a:pt x="0" y="45720"/>
              </a:moveTo>
              <a:lnTo>
                <a:pt x="683246"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7251424" y="1040562"/>
        <a:ext cx="35692" cy="7138"/>
      </dsp:txXfrm>
    </dsp:sp>
    <dsp:sp modelId="{0674DFDE-F4D0-7B4F-9299-D4AC3E2B7586}">
      <dsp:nvSpPr>
        <dsp:cNvPr id="0" name=""/>
        <dsp:cNvSpPr/>
      </dsp:nvSpPr>
      <dsp:spPr>
        <a:xfrm>
          <a:off x="3825769" y="113028"/>
          <a:ext cx="3103678" cy="18622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083" tIns="159638" rIns="152083" bIns="159638" numCol="1" spcCol="1270" anchor="ctr" anchorCtr="0">
          <a:noAutofit/>
        </a:bodyPr>
        <a:lstStyle/>
        <a:p>
          <a:pPr marL="0" lvl="0" indent="0" algn="ctr" defTabSz="933450">
            <a:lnSpc>
              <a:spcPct val="90000"/>
            </a:lnSpc>
            <a:spcBef>
              <a:spcPct val="0"/>
            </a:spcBef>
            <a:spcAft>
              <a:spcPct val="35000"/>
            </a:spcAft>
            <a:buNone/>
          </a:pPr>
          <a:r>
            <a:rPr lang="en-US" sz="2100" kern="1200" dirty="0"/>
            <a:t>RENT/MORTGAGE ARREARS</a:t>
          </a:r>
        </a:p>
      </dsp:txBody>
      <dsp:txXfrm>
        <a:off x="3825769" y="113028"/>
        <a:ext cx="3103678" cy="1862207"/>
      </dsp:txXfrm>
    </dsp:sp>
    <dsp:sp modelId="{3CCB2A34-37D6-614B-BEDE-700C8AE354D8}">
      <dsp:nvSpPr>
        <dsp:cNvPr id="0" name=""/>
        <dsp:cNvSpPr/>
      </dsp:nvSpPr>
      <dsp:spPr>
        <a:xfrm>
          <a:off x="1560084" y="1973435"/>
          <a:ext cx="7635048" cy="683246"/>
        </a:xfrm>
        <a:custGeom>
          <a:avLst/>
          <a:gdLst/>
          <a:ahLst/>
          <a:cxnLst/>
          <a:rect l="0" t="0" r="0" b="0"/>
          <a:pathLst>
            <a:path>
              <a:moveTo>
                <a:pt x="7635048" y="0"/>
              </a:moveTo>
              <a:lnTo>
                <a:pt x="7635048" y="358723"/>
              </a:lnTo>
              <a:lnTo>
                <a:pt x="0" y="358723"/>
              </a:lnTo>
              <a:lnTo>
                <a:pt x="0" y="683246"/>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5185899" y="2311489"/>
        <a:ext cx="383417" cy="7138"/>
      </dsp:txXfrm>
    </dsp:sp>
    <dsp:sp modelId="{91E33B3E-CD52-9246-8C36-E75C726D9E31}">
      <dsp:nvSpPr>
        <dsp:cNvPr id="0" name=""/>
        <dsp:cNvSpPr/>
      </dsp:nvSpPr>
      <dsp:spPr>
        <a:xfrm>
          <a:off x="7643293" y="113028"/>
          <a:ext cx="3103678" cy="18622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083" tIns="159638" rIns="152083" bIns="159638" numCol="1" spcCol="1270" anchor="ctr" anchorCtr="0">
          <a:noAutofit/>
        </a:bodyPr>
        <a:lstStyle/>
        <a:p>
          <a:pPr marL="0" lvl="0" indent="0" algn="ctr" defTabSz="933450">
            <a:lnSpc>
              <a:spcPct val="100000"/>
            </a:lnSpc>
            <a:spcBef>
              <a:spcPct val="0"/>
            </a:spcBef>
            <a:spcAft>
              <a:spcPct val="35000"/>
            </a:spcAft>
            <a:buNone/>
            <a:defRPr cap="all"/>
          </a:pPr>
          <a:r>
            <a:rPr lang="en-US" sz="2100" kern="1200" dirty="0"/>
            <a:t>Start-up costs</a:t>
          </a:r>
        </a:p>
        <a:p>
          <a:pPr marL="0" lvl="0" indent="0" algn="ctr" defTabSz="933450">
            <a:lnSpc>
              <a:spcPct val="100000"/>
            </a:lnSpc>
            <a:spcBef>
              <a:spcPct val="0"/>
            </a:spcBef>
            <a:spcAft>
              <a:spcPct val="35000"/>
            </a:spcAft>
            <a:buNone/>
            <a:defRPr cap="all"/>
          </a:pPr>
          <a:r>
            <a:rPr lang="en-US" sz="2100" kern="1200" dirty="0"/>
            <a:t>(first, last, security) </a:t>
          </a:r>
        </a:p>
      </dsp:txBody>
      <dsp:txXfrm>
        <a:off x="7643293" y="113028"/>
        <a:ext cx="3103678" cy="1862207"/>
      </dsp:txXfrm>
    </dsp:sp>
    <dsp:sp modelId="{BFA1C4EC-8C0C-2F48-873D-8A9193215BE8}">
      <dsp:nvSpPr>
        <dsp:cNvPr id="0" name=""/>
        <dsp:cNvSpPr/>
      </dsp:nvSpPr>
      <dsp:spPr>
        <a:xfrm>
          <a:off x="3110123" y="3574465"/>
          <a:ext cx="683246" cy="91440"/>
        </a:xfrm>
        <a:custGeom>
          <a:avLst/>
          <a:gdLst/>
          <a:ahLst/>
          <a:cxnLst/>
          <a:rect l="0" t="0" r="0" b="0"/>
          <a:pathLst>
            <a:path>
              <a:moveTo>
                <a:pt x="0" y="45720"/>
              </a:moveTo>
              <a:lnTo>
                <a:pt x="683246"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3433900" y="3616615"/>
        <a:ext cx="35692" cy="7138"/>
      </dsp:txXfrm>
    </dsp:sp>
    <dsp:sp modelId="{C4F54CBF-9DF8-674C-967C-C033DB0CCB81}">
      <dsp:nvSpPr>
        <dsp:cNvPr id="0" name=""/>
        <dsp:cNvSpPr/>
      </dsp:nvSpPr>
      <dsp:spPr>
        <a:xfrm>
          <a:off x="8244" y="2689081"/>
          <a:ext cx="3103678" cy="18622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083" tIns="159638" rIns="152083" bIns="159638" numCol="1" spcCol="1270" anchor="ctr" anchorCtr="0">
          <a:noAutofit/>
        </a:bodyPr>
        <a:lstStyle/>
        <a:p>
          <a:pPr marL="0" lvl="0" indent="0" algn="ctr" defTabSz="933450">
            <a:lnSpc>
              <a:spcPct val="100000"/>
            </a:lnSpc>
            <a:spcBef>
              <a:spcPct val="0"/>
            </a:spcBef>
            <a:spcAft>
              <a:spcPct val="35000"/>
            </a:spcAft>
            <a:buNone/>
            <a:defRPr cap="all"/>
          </a:pPr>
          <a:r>
            <a:rPr lang="en-US" sz="2100" kern="1200" dirty="0"/>
            <a:t>Moving costs (first/last/security, moving trucks) </a:t>
          </a:r>
        </a:p>
      </dsp:txBody>
      <dsp:txXfrm>
        <a:off x="8244" y="2689081"/>
        <a:ext cx="3103678" cy="1862207"/>
      </dsp:txXfrm>
    </dsp:sp>
    <dsp:sp modelId="{E516CF27-49C4-8649-A040-774F513E8303}">
      <dsp:nvSpPr>
        <dsp:cNvPr id="0" name=""/>
        <dsp:cNvSpPr/>
      </dsp:nvSpPr>
      <dsp:spPr>
        <a:xfrm>
          <a:off x="6927647" y="3574465"/>
          <a:ext cx="683246" cy="91440"/>
        </a:xfrm>
        <a:custGeom>
          <a:avLst/>
          <a:gdLst/>
          <a:ahLst/>
          <a:cxnLst/>
          <a:rect l="0" t="0" r="0" b="0"/>
          <a:pathLst>
            <a:path>
              <a:moveTo>
                <a:pt x="0" y="45720"/>
              </a:moveTo>
              <a:lnTo>
                <a:pt x="683246"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7251424" y="3616615"/>
        <a:ext cx="35692" cy="7138"/>
      </dsp:txXfrm>
    </dsp:sp>
    <dsp:sp modelId="{FBCADC68-85AF-8948-BC0B-21E336653A70}">
      <dsp:nvSpPr>
        <dsp:cNvPr id="0" name=""/>
        <dsp:cNvSpPr/>
      </dsp:nvSpPr>
      <dsp:spPr>
        <a:xfrm>
          <a:off x="3825769" y="2689081"/>
          <a:ext cx="3103678" cy="18622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083" tIns="159638" rIns="152083" bIns="159638" numCol="1" spcCol="1270" anchor="ctr" anchorCtr="0">
          <a:noAutofit/>
        </a:bodyPr>
        <a:lstStyle/>
        <a:p>
          <a:pPr marL="0" lvl="0" indent="0" algn="ctr" defTabSz="933450">
            <a:lnSpc>
              <a:spcPct val="100000"/>
            </a:lnSpc>
            <a:spcBef>
              <a:spcPct val="0"/>
            </a:spcBef>
            <a:spcAft>
              <a:spcPct val="35000"/>
            </a:spcAft>
            <a:buNone/>
            <a:defRPr cap="all"/>
          </a:pPr>
          <a:r>
            <a:rPr lang="en-US" sz="2100" kern="1200" dirty="0"/>
            <a:t>Utility arrears (minimum required to get service restored or protected) </a:t>
          </a:r>
        </a:p>
      </dsp:txBody>
      <dsp:txXfrm>
        <a:off x="3825769" y="2689081"/>
        <a:ext cx="3103678" cy="1862207"/>
      </dsp:txXfrm>
    </dsp:sp>
    <dsp:sp modelId="{C65B6F35-9C75-AC4C-85AA-2FE55BCF495A}">
      <dsp:nvSpPr>
        <dsp:cNvPr id="0" name=""/>
        <dsp:cNvSpPr/>
      </dsp:nvSpPr>
      <dsp:spPr>
        <a:xfrm>
          <a:off x="7643293" y="2689081"/>
          <a:ext cx="3103678" cy="18622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083" tIns="159638" rIns="152083" bIns="159638" numCol="1" spcCol="1270" anchor="ctr" anchorCtr="0">
          <a:noAutofit/>
        </a:bodyPr>
        <a:lstStyle/>
        <a:p>
          <a:pPr marL="0" lvl="0" indent="0" algn="ctr" defTabSz="933450">
            <a:lnSpc>
              <a:spcPct val="100000"/>
            </a:lnSpc>
            <a:spcBef>
              <a:spcPct val="0"/>
            </a:spcBef>
            <a:spcAft>
              <a:spcPct val="35000"/>
            </a:spcAft>
            <a:buNone/>
            <a:defRPr cap="all"/>
          </a:pPr>
          <a:r>
            <a:rPr lang="en-US" sz="2100" kern="1200" dirty="0"/>
            <a:t>Furniture</a:t>
          </a:r>
        </a:p>
        <a:p>
          <a:pPr marL="0" lvl="0" indent="0" algn="ctr" defTabSz="933450">
            <a:lnSpc>
              <a:spcPct val="100000"/>
            </a:lnSpc>
            <a:spcBef>
              <a:spcPct val="0"/>
            </a:spcBef>
            <a:spcAft>
              <a:spcPct val="35000"/>
            </a:spcAft>
            <a:buNone/>
            <a:defRPr cap="all"/>
          </a:pPr>
          <a:r>
            <a:rPr lang="en-US" sz="2100" kern="1200" dirty="0"/>
            <a:t>(up to $1,000)</a:t>
          </a:r>
        </a:p>
      </dsp:txBody>
      <dsp:txXfrm>
        <a:off x="7643293" y="2689081"/>
        <a:ext cx="3103678" cy="1862207"/>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FC9EFC-B09C-E24C-B08E-5F8A6FEE91D9}" type="datetimeFigureOut">
              <a:rPr lang="en-US" smtClean="0"/>
              <a:t>2/2/26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0215EF-7E0E-5549-97DD-6CF3C649001C}" type="slidenum">
              <a:rPr lang="en-US" smtClean="0"/>
              <a:t>‹#›</a:t>
            </a:fld>
            <a:endParaRPr lang="en-US" dirty="0"/>
          </a:p>
        </p:txBody>
      </p:sp>
    </p:spTree>
    <p:extLst>
      <p:ext uri="{BB962C8B-B14F-4D97-AF65-F5344CB8AC3E}">
        <p14:creationId xmlns:p14="http://schemas.microsoft.com/office/powerpoint/2010/main" val="21220745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7530"/>
            <a:ext cx="5486400" cy="3600450"/>
          </a:xfrm>
        </p:spPr>
        <p:txBody>
          <a:bodyPr/>
          <a:lstStyle/>
          <a:p>
            <a:endParaRPr lang="en-US" dirty="0"/>
          </a:p>
        </p:txBody>
      </p:sp>
      <p:sp>
        <p:nvSpPr>
          <p:cNvPr id="4" name="Slide Number Placeholder 3"/>
          <p:cNvSpPr>
            <a:spLocks noGrp="1"/>
          </p:cNvSpPr>
          <p:nvPr>
            <p:ph type="sldNum" sz="quarter" idx="5"/>
          </p:nvPr>
        </p:nvSpPr>
        <p:spPr/>
        <p:txBody>
          <a:bodyPr/>
          <a:lstStyle/>
          <a:p>
            <a:fld id="{740215EF-7E0E-5549-97DD-6CF3C649001C}" type="slidenum">
              <a:rPr lang="en-US" smtClean="0"/>
              <a:t>1</a:t>
            </a:fld>
            <a:endParaRPr lang="en-US" dirty="0"/>
          </a:p>
        </p:txBody>
      </p:sp>
    </p:spTree>
    <p:extLst>
      <p:ext uri="{BB962C8B-B14F-4D97-AF65-F5344CB8AC3E}">
        <p14:creationId xmlns:p14="http://schemas.microsoft.com/office/powerpoint/2010/main" val="18050781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104510-FC51-6FF1-DC64-51905617FA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68F6CB-6414-343C-9D45-5F6F09895D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9295F5-4552-0EE7-5199-97360D40E5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286412-ECF5-2877-41D5-C02F80EBFC78}"/>
              </a:ext>
            </a:extLst>
          </p:cNvPr>
          <p:cNvSpPr>
            <a:spLocks noGrp="1"/>
          </p:cNvSpPr>
          <p:nvPr>
            <p:ph type="sldNum" sz="quarter" idx="5"/>
          </p:nvPr>
        </p:nvSpPr>
        <p:spPr/>
        <p:txBody>
          <a:bodyPr/>
          <a:lstStyle/>
          <a:p>
            <a:fld id="{740215EF-7E0E-5549-97DD-6CF3C649001C}" type="slidenum">
              <a:rPr lang="en-US" smtClean="0"/>
              <a:t>10</a:t>
            </a:fld>
            <a:endParaRPr lang="en-US" dirty="0"/>
          </a:p>
        </p:txBody>
      </p:sp>
    </p:spTree>
    <p:extLst>
      <p:ext uri="{BB962C8B-B14F-4D97-AF65-F5344CB8AC3E}">
        <p14:creationId xmlns:p14="http://schemas.microsoft.com/office/powerpoint/2010/main" val="10326922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73D0E-FD42-9899-388E-CE2E5A55DB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4DA4AF-5032-3CEC-274E-6D1D224B0A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143C97-E4B6-7691-998A-D3A963E89B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7A33C9-D694-7B57-176A-1BEC75FF9A16}"/>
              </a:ext>
            </a:extLst>
          </p:cNvPr>
          <p:cNvSpPr>
            <a:spLocks noGrp="1"/>
          </p:cNvSpPr>
          <p:nvPr>
            <p:ph type="sldNum" sz="quarter" idx="5"/>
          </p:nvPr>
        </p:nvSpPr>
        <p:spPr/>
        <p:txBody>
          <a:bodyPr/>
          <a:lstStyle/>
          <a:p>
            <a:fld id="{740215EF-7E0E-5549-97DD-6CF3C649001C}" type="slidenum">
              <a:rPr lang="en-US" smtClean="0"/>
              <a:t>11</a:t>
            </a:fld>
            <a:endParaRPr lang="en-US" dirty="0"/>
          </a:p>
        </p:txBody>
      </p:sp>
    </p:spTree>
    <p:extLst>
      <p:ext uri="{BB962C8B-B14F-4D97-AF65-F5344CB8AC3E}">
        <p14:creationId xmlns:p14="http://schemas.microsoft.com/office/powerpoint/2010/main" val="24538366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0215EF-7E0E-5549-97DD-6CF3C649001C}" type="slidenum">
              <a:rPr lang="en-US" smtClean="0"/>
              <a:t>12</a:t>
            </a:fld>
            <a:endParaRPr lang="en-US" dirty="0"/>
          </a:p>
        </p:txBody>
      </p:sp>
    </p:spTree>
    <p:extLst>
      <p:ext uri="{BB962C8B-B14F-4D97-AF65-F5344CB8AC3E}">
        <p14:creationId xmlns:p14="http://schemas.microsoft.com/office/powerpoint/2010/main" val="39400028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0215EF-7E0E-5549-97DD-6CF3C649001C}" type="slidenum">
              <a:rPr lang="en-US" smtClean="0"/>
              <a:t>13</a:t>
            </a:fld>
            <a:endParaRPr lang="en-US" dirty="0"/>
          </a:p>
        </p:txBody>
      </p:sp>
    </p:spTree>
    <p:extLst>
      <p:ext uri="{BB962C8B-B14F-4D97-AF65-F5344CB8AC3E}">
        <p14:creationId xmlns:p14="http://schemas.microsoft.com/office/powerpoint/2010/main" val="37188660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0215EF-7E0E-5549-97DD-6CF3C649001C}" type="slidenum">
              <a:rPr lang="en-US" smtClean="0"/>
              <a:t>14</a:t>
            </a:fld>
            <a:endParaRPr lang="en-US" dirty="0"/>
          </a:p>
        </p:txBody>
      </p:sp>
    </p:spTree>
    <p:extLst>
      <p:ext uri="{BB962C8B-B14F-4D97-AF65-F5344CB8AC3E}">
        <p14:creationId xmlns:p14="http://schemas.microsoft.com/office/powerpoint/2010/main" val="41219064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85E536-08CB-998E-2CEE-7DFA4521E6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BE9610-120F-D18B-6B01-BF10BB18ED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1721BE-1CD7-6191-5EA0-A28D875AD586}"/>
              </a:ext>
            </a:extLst>
          </p:cNvPr>
          <p:cNvSpPr>
            <a:spLocks noGrp="1"/>
          </p:cNvSpPr>
          <p:nvPr>
            <p:ph type="body" idx="1"/>
          </p:nvPr>
        </p:nvSpPr>
        <p:spPr/>
        <p:txBody>
          <a:bodyPr/>
          <a:lstStyle/>
          <a:p>
            <a:r>
              <a:rPr lang="en-US" dirty="0"/>
              <a:t>Welcome, everyone, and thank you so much for joining us. </a:t>
            </a:r>
          </a:p>
          <a:p>
            <a:endParaRPr lang="en-US" dirty="0"/>
          </a:p>
          <a:p>
            <a:r>
              <a:rPr lang="en-US" dirty="0"/>
              <a:t>I’m Anne Marie Belrose, Executive Director of Regional Housing Network. Our goal is to introduce you to the programs and services that Regional Housing Network’s ten member agencies provide to all residents of the Commonwealth.</a:t>
            </a:r>
          </a:p>
          <a:p>
            <a:endParaRPr lang="en-US" dirty="0"/>
          </a:p>
          <a:p>
            <a:r>
              <a:rPr lang="en-US" dirty="0"/>
              <a:t>I’m joined by RHN’s board of directors today, and key staff who can provide detailed insights into our programs. Regine Chrispin will talk to us about the Housing Consumer Education Centers that serve every community, and Kathy Facchini will provide a deep dive into the Residential Assistance to Families in Transition, or RAFT program. </a:t>
            </a:r>
          </a:p>
          <a:p>
            <a:endParaRPr lang="en-US" dirty="0"/>
          </a:p>
          <a:p>
            <a:r>
              <a:rPr lang="en-US" dirty="0"/>
              <a:t>Our board of directors will join us for Q&amp;A after the presentation, and I will distribute the deck to all of you as a reference tool, as it has live resource links.</a:t>
            </a:r>
          </a:p>
        </p:txBody>
      </p:sp>
      <p:sp>
        <p:nvSpPr>
          <p:cNvPr id="4" name="Slide Number Placeholder 3">
            <a:extLst>
              <a:ext uri="{FF2B5EF4-FFF2-40B4-BE49-F238E27FC236}">
                <a16:creationId xmlns:a16="http://schemas.microsoft.com/office/drawing/2014/main" id="{A02BE1B3-22DE-B07C-2D99-1742F1ED10B7}"/>
              </a:ext>
            </a:extLst>
          </p:cNvPr>
          <p:cNvSpPr>
            <a:spLocks noGrp="1"/>
          </p:cNvSpPr>
          <p:nvPr>
            <p:ph type="sldNum" sz="quarter" idx="5"/>
          </p:nvPr>
        </p:nvSpPr>
        <p:spPr/>
        <p:txBody>
          <a:bodyPr/>
          <a:lstStyle/>
          <a:p>
            <a:fld id="{740215EF-7E0E-5549-97DD-6CF3C649001C}" type="slidenum">
              <a:rPr lang="en-US" smtClean="0"/>
              <a:t>2</a:t>
            </a:fld>
            <a:endParaRPr lang="en-US" dirty="0"/>
          </a:p>
        </p:txBody>
      </p:sp>
    </p:spTree>
    <p:extLst>
      <p:ext uri="{BB962C8B-B14F-4D97-AF65-F5344CB8AC3E}">
        <p14:creationId xmlns:p14="http://schemas.microsoft.com/office/powerpoint/2010/main" val="3644326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0215EF-7E0E-5549-97DD-6CF3C649001C}" type="slidenum">
              <a:rPr lang="en-US" smtClean="0"/>
              <a:t>3</a:t>
            </a:fld>
            <a:endParaRPr lang="en-US" dirty="0"/>
          </a:p>
        </p:txBody>
      </p:sp>
    </p:spTree>
    <p:extLst>
      <p:ext uri="{BB962C8B-B14F-4D97-AF65-F5344CB8AC3E}">
        <p14:creationId xmlns:p14="http://schemas.microsoft.com/office/powerpoint/2010/main" val="340813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A2FDD2-7C51-CA1F-8DA8-3EC3C9CE69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8729F5-CDAB-E826-5801-F6D6A2C977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52C55B-E68B-7879-70A7-CA8400FFDF9F}"/>
              </a:ext>
            </a:extLst>
          </p:cNvPr>
          <p:cNvSpPr>
            <a:spLocks noGrp="1"/>
          </p:cNvSpPr>
          <p:nvPr>
            <p:ph type="body" idx="1"/>
          </p:nvPr>
        </p:nvSpPr>
        <p:spPr/>
        <p:txBody>
          <a:bodyPr/>
          <a:lstStyle/>
          <a:p>
            <a:r>
              <a:rPr lang="en-US" dirty="0"/>
              <a:t>While the purpose of today’s briefing is to provide an overview of programs and services that RHN provides, we would be remiss if we did not share that the Governor’s proposed budget would cut the HCEC line item by 44%. Given that this line item funds salaries for first responders for families in crisis, the proposed cut would be devastating. We will be reaching out separately to advocate for restoration of funding.</a:t>
            </a:r>
          </a:p>
          <a:p>
            <a:endParaRPr lang="en-US" dirty="0"/>
          </a:p>
          <a:p>
            <a:r>
              <a:rPr lang="en-US" dirty="0"/>
              <a:t>If enacted, the reduction would reduce the number of families the HCECs can serve by nearly half. Last year, more than 75,000 families were provided with nearly a quarter million services.</a:t>
            </a:r>
          </a:p>
          <a:p>
            <a:endParaRPr lang="en-US" dirty="0"/>
          </a:p>
          <a:p>
            <a:r>
              <a:rPr lang="en-US" dirty="0"/>
              <a:t>Reducing the program would leave nearly 42,000 Massachusetts families without a net when they are homeless or at risk of homelessness.</a:t>
            </a:r>
          </a:p>
          <a:p>
            <a:endParaRPr lang="en-US" dirty="0"/>
          </a:p>
        </p:txBody>
      </p:sp>
      <p:sp>
        <p:nvSpPr>
          <p:cNvPr id="4" name="Slide Number Placeholder 3">
            <a:extLst>
              <a:ext uri="{FF2B5EF4-FFF2-40B4-BE49-F238E27FC236}">
                <a16:creationId xmlns:a16="http://schemas.microsoft.com/office/drawing/2014/main" id="{D3332294-6627-C670-896B-BBCA7ACB01DA}"/>
              </a:ext>
            </a:extLst>
          </p:cNvPr>
          <p:cNvSpPr>
            <a:spLocks noGrp="1"/>
          </p:cNvSpPr>
          <p:nvPr>
            <p:ph type="sldNum" sz="quarter" idx="5"/>
          </p:nvPr>
        </p:nvSpPr>
        <p:spPr/>
        <p:txBody>
          <a:bodyPr/>
          <a:lstStyle/>
          <a:p>
            <a:fld id="{740215EF-7E0E-5549-97DD-6CF3C649001C}" type="slidenum">
              <a:rPr lang="en-US" smtClean="0"/>
              <a:t>4</a:t>
            </a:fld>
            <a:endParaRPr lang="en-US" dirty="0"/>
          </a:p>
        </p:txBody>
      </p:sp>
    </p:spTree>
    <p:extLst>
      <p:ext uri="{BB962C8B-B14F-4D97-AF65-F5344CB8AC3E}">
        <p14:creationId xmlns:p14="http://schemas.microsoft.com/office/powerpoint/2010/main" val="1839904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E3BAE-F62F-6F64-9FBC-951B7DB983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6E609F-6137-13C1-0323-A657879871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982A84-D3C3-D155-A478-E102513E1BC9}"/>
              </a:ext>
            </a:extLst>
          </p:cNvPr>
          <p:cNvSpPr>
            <a:spLocks noGrp="1"/>
          </p:cNvSpPr>
          <p:nvPr>
            <p:ph type="body" idx="1"/>
          </p:nvPr>
        </p:nvSpPr>
        <p:spPr/>
        <p:txBody>
          <a:bodyPr/>
          <a:lstStyle/>
          <a:p>
            <a:r>
              <a:rPr lang="en-US" dirty="0"/>
              <a:t>Keith Fairey, CEO of Way Finders, will provide a brief overview of the impact such a change would have Way Finders’ service delivery.</a:t>
            </a:r>
          </a:p>
          <a:p>
            <a:endParaRPr lang="en-US" dirty="0"/>
          </a:p>
        </p:txBody>
      </p:sp>
      <p:sp>
        <p:nvSpPr>
          <p:cNvPr id="4" name="Slide Number Placeholder 3">
            <a:extLst>
              <a:ext uri="{FF2B5EF4-FFF2-40B4-BE49-F238E27FC236}">
                <a16:creationId xmlns:a16="http://schemas.microsoft.com/office/drawing/2014/main" id="{AF82A020-8D52-A16B-E7AF-0252B3E6BCFD}"/>
              </a:ext>
            </a:extLst>
          </p:cNvPr>
          <p:cNvSpPr>
            <a:spLocks noGrp="1"/>
          </p:cNvSpPr>
          <p:nvPr>
            <p:ph type="sldNum" sz="quarter" idx="5"/>
          </p:nvPr>
        </p:nvSpPr>
        <p:spPr/>
        <p:txBody>
          <a:bodyPr/>
          <a:lstStyle/>
          <a:p>
            <a:fld id="{740215EF-7E0E-5549-97DD-6CF3C649001C}" type="slidenum">
              <a:rPr lang="en-US" smtClean="0"/>
              <a:t>5</a:t>
            </a:fld>
            <a:endParaRPr lang="en-US" dirty="0"/>
          </a:p>
        </p:txBody>
      </p:sp>
    </p:spTree>
    <p:extLst>
      <p:ext uri="{BB962C8B-B14F-4D97-AF65-F5344CB8AC3E}">
        <p14:creationId xmlns:p14="http://schemas.microsoft.com/office/powerpoint/2010/main" val="952140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EAE89E-BF12-09F4-BBCE-2D3D2E9529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C0F945-3724-A42D-AACB-0C0036DB53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5FB158-8391-3AC0-F59C-4A13CEBCFD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E3B4ED-0A04-2EBB-9EE7-9613EF84D85F}"/>
              </a:ext>
            </a:extLst>
          </p:cNvPr>
          <p:cNvSpPr>
            <a:spLocks noGrp="1"/>
          </p:cNvSpPr>
          <p:nvPr>
            <p:ph type="sldNum" sz="quarter" idx="5"/>
          </p:nvPr>
        </p:nvSpPr>
        <p:spPr/>
        <p:txBody>
          <a:bodyPr/>
          <a:lstStyle/>
          <a:p>
            <a:fld id="{740215EF-7E0E-5549-97DD-6CF3C649001C}" type="slidenum">
              <a:rPr lang="en-US" smtClean="0"/>
              <a:t>6</a:t>
            </a:fld>
            <a:endParaRPr lang="en-US" dirty="0"/>
          </a:p>
        </p:txBody>
      </p:sp>
    </p:spTree>
    <p:extLst>
      <p:ext uri="{BB962C8B-B14F-4D97-AF65-F5344CB8AC3E}">
        <p14:creationId xmlns:p14="http://schemas.microsoft.com/office/powerpoint/2010/main" val="10156144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5E59D1-610B-27B4-DAC4-12F91BC654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ADCF08-AC23-9292-4908-AC48C60A78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F5ED09-4825-28F5-427B-69D8EC579C7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953980-39B1-8AC3-FC02-F6FAF22035B7}"/>
              </a:ext>
            </a:extLst>
          </p:cNvPr>
          <p:cNvSpPr>
            <a:spLocks noGrp="1"/>
          </p:cNvSpPr>
          <p:nvPr>
            <p:ph type="sldNum" sz="quarter" idx="5"/>
          </p:nvPr>
        </p:nvSpPr>
        <p:spPr/>
        <p:txBody>
          <a:bodyPr/>
          <a:lstStyle/>
          <a:p>
            <a:fld id="{740215EF-7E0E-5549-97DD-6CF3C649001C}" type="slidenum">
              <a:rPr lang="en-US" smtClean="0"/>
              <a:t>7</a:t>
            </a:fld>
            <a:endParaRPr lang="en-US" dirty="0"/>
          </a:p>
        </p:txBody>
      </p:sp>
    </p:spTree>
    <p:extLst>
      <p:ext uri="{BB962C8B-B14F-4D97-AF65-F5344CB8AC3E}">
        <p14:creationId xmlns:p14="http://schemas.microsoft.com/office/powerpoint/2010/main" val="27447203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2EB34C-F01F-0487-D329-4AE09033DC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4FAEBD-D1E4-F4BA-F66E-A2D841C8E5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8738E0-42C8-CD04-E97D-D2D4D2492B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880B26-FF93-143D-87FB-D80159F53D15}"/>
              </a:ext>
            </a:extLst>
          </p:cNvPr>
          <p:cNvSpPr>
            <a:spLocks noGrp="1"/>
          </p:cNvSpPr>
          <p:nvPr>
            <p:ph type="sldNum" sz="quarter" idx="5"/>
          </p:nvPr>
        </p:nvSpPr>
        <p:spPr/>
        <p:txBody>
          <a:bodyPr/>
          <a:lstStyle/>
          <a:p>
            <a:fld id="{740215EF-7E0E-5549-97DD-6CF3C649001C}" type="slidenum">
              <a:rPr lang="en-US" smtClean="0"/>
              <a:t>8</a:t>
            </a:fld>
            <a:endParaRPr lang="en-US" dirty="0"/>
          </a:p>
        </p:txBody>
      </p:sp>
    </p:spTree>
    <p:extLst>
      <p:ext uri="{BB962C8B-B14F-4D97-AF65-F5344CB8AC3E}">
        <p14:creationId xmlns:p14="http://schemas.microsoft.com/office/powerpoint/2010/main" val="14954339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1EE1B6-24E8-3F5F-C01D-F6BCE3616E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54C940-CA4A-CC02-681B-D5C56CD350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C891A6-00F1-2F57-F5E2-E1245722835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38A5AB-0646-54CE-D282-A5DE6BC2D463}"/>
              </a:ext>
            </a:extLst>
          </p:cNvPr>
          <p:cNvSpPr>
            <a:spLocks noGrp="1"/>
          </p:cNvSpPr>
          <p:nvPr>
            <p:ph type="sldNum" sz="quarter" idx="5"/>
          </p:nvPr>
        </p:nvSpPr>
        <p:spPr/>
        <p:txBody>
          <a:bodyPr/>
          <a:lstStyle/>
          <a:p>
            <a:fld id="{740215EF-7E0E-5549-97DD-6CF3C649001C}" type="slidenum">
              <a:rPr lang="en-US" smtClean="0"/>
              <a:t>9</a:t>
            </a:fld>
            <a:endParaRPr lang="en-US" dirty="0"/>
          </a:p>
        </p:txBody>
      </p:sp>
    </p:spTree>
    <p:extLst>
      <p:ext uri="{BB962C8B-B14F-4D97-AF65-F5344CB8AC3E}">
        <p14:creationId xmlns:p14="http://schemas.microsoft.com/office/powerpoint/2010/main" val="3691874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8529E-DA69-2E7B-4040-B3A1E6D475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257050C-498B-F117-2061-23BCEFB551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8111B30-DCD4-4D7B-1FD1-A7665B1E2284}"/>
              </a:ext>
            </a:extLst>
          </p:cNvPr>
          <p:cNvSpPr>
            <a:spLocks noGrp="1"/>
          </p:cNvSpPr>
          <p:nvPr>
            <p:ph type="dt" sz="half" idx="10"/>
          </p:nvPr>
        </p:nvSpPr>
        <p:spPr/>
        <p:txBody>
          <a:bodyPr/>
          <a:lstStyle/>
          <a:p>
            <a:fld id="{0E76CD2C-0F95-8B41-B615-62CA20ECEC5A}" type="datetimeFigureOut">
              <a:rPr lang="en-US" smtClean="0"/>
              <a:t>2/2/26</a:t>
            </a:fld>
            <a:endParaRPr lang="en-US" dirty="0"/>
          </a:p>
        </p:txBody>
      </p:sp>
      <p:sp>
        <p:nvSpPr>
          <p:cNvPr id="5" name="Footer Placeholder 4">
            <a:extLst>
              <a:ext uri="{FF2B5EF4-FFF2-40B4-BE49-F238E27FC236}">
                <a16:creationId xmlns:a16="http://schemas.microsoft.com/office/drawing/2014/main" id="{4D53E356-C544-2A25-C706-FD2BCAB09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0647D05-9ACE-D748-8317-250CCA6FF41C}"/>
              </a:ext>
            </a:extLst>
          </p:cNvPr>
          <p:cNvSpPr>
            <a:spLocks noGrp="1"/>
          </p:cNvSpPr>
          <p:nvPr>
            <p:ph type="sldNum" sz="quarter" idx="12"/>
          </p:nvPr>
        </p:nvSpPr>
        <p:spPr/>
        <p:txBody>
          <a:bodyPr/>
          <a:lstStyle/>
          <a:p>
            <a:fld id="{2DFF58AD-E561-9645-927C-5FA4E1F9768A}" type="slidenum">
              <a:rPr lang="en-US" smtClean="0"/>
              <a:t>‹#›</a:t>
            </a:fld>
            <a:endParaRPr lang="en-US" dirty="0"/>
          </a:p>
        </p:txBody>
      </p:sp>
    </p:spTree>
    <p:extLst>
      <p:ext uri="{BB962C8B-B14F-4D97-AF65-F5344CB8AC3E}">
        <p14:creationId xmlns:p14="http://schemas.microsoft.com/office/powerpoint/2010/main" val="87427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99E58-993F-8DF7-8DDB-970804D81D4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101A49-CF08-D637-CC12-C6BF7878785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954FCF-1B4B-EB46-0352-69808BA540DE}"/>
              </a:ext>
            </a:extLst>
          </p:cNvPr>
          <p:cNvSpPr>
            <a:spLocks noGrp="1"/>
          </p:cNvSpPr>
          <p:nvPr>
            <p:ph type="dt" sz="half" idx="10"/>
          </p:nvPr>
        </p:nvSpPr>
        <p:spPr/>
        <p:txBody>
          <a:bodyPr/>
          <a:lstStyle/>
          <a:p>
            <a:fld id="{0E76CD2C-0F95-8B41-B615-62CA20ECEC5A}" type="datetimeFigureOut">
              <a:rPr lang="en-US" smtClean="0"/>
              <a:t>2/2/26</a:t>
            </a:fld>
            <a:endParaRPr lang="en-US" dirty="0"/>
          </a:p>
        </p:txBody>
      </p:sp>
      <p:sp>
        <p:nvSpPr>
          <p:cNvPr id="5" name="Footer Placeholder 4">
            <a:extLst>
              <a:ext uri="{FF2B5EF4-FFF2-40B4-BE49-F238E27FC236}">
                <a16:creationId xmlns:a16="http://schemas.microsoft.com/office/drawing/2014/main" id="{619E6B6E-1461-D560-B528-7B7E2CE2D39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19E90ED-2A29-CB61-B6CD-61FC9B2FBA6F}"/>
              </a:ext>
            </a:extLst>
          </p:cNvPr>
          <p:cNvSpPr>
            <a:spLocks noGrp="1"/>
          </p:cNvSpPr>
          <p:nvPr>
            <p:ph type="sldNum" sz="quarter" idx="12"/>
          </p:nvPr>
        </p:nvSpPr>
        <p:spPr/>
        <p:txBody>
          <a:bodyPr/>
          <a:lstStyle/>
          <a:p>
            <a:fld id="{2DFF58AD-E561-9645-927C-5FA4E1F9768A}" type="slidenum">
              <a:rPr lang="en-US" smtClean="0"/>
              <a:t>‹#›</a:t>
            </a:fld>
            <a:endParaRPr lang="en-US" dirty="0"/>
          </a:p>
        </p:txBody>
      </p:sp>
    </p:spTree>
    <p:extLst>
      <p:ext uri="{BB962C8B-B14F-4D97-AF65-F5344CB8AC3E}">
        <p14:creationId xmlns:p14="http://schemas.microsoft.com/office/powerpoint/2010/main" val="384010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794549-99FE-859F-3F56-D86280014CE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214CD37-C418-DF0B-1A5E-6F3A2F0824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8E0748-7754-40FA-1B89-D9385942189D}"/>
              </a:ext>
            </a:extLst>
          </p:cNvPr>
          <p:cNvSpPr>
            <a:spLocks noGrp="1"/>
          </p:cNvSpPr>
          <p:nvPr>
            <p:ph type="dt" sz="half" idx="10"/>
          </p:nvPr>
        </p:nvSpPr>
        <p:spPr/>
        <p:txBody>
          <a:bodyPr/>
          <a:lstStyle/>
          <a:p>
            <a:fld id="{0E76CD2C-0F95-8B41-B615-62CA20ECEC5A}" type="datetimeFigureOut">
              <a:rPr lang="en-US" smtClean="0"/>
              <a:t>2/2/26</a:t>
            </a:fld>
            <a:endParaRPr lang="en-US" dirty="0"/>
          </a:p>
        </p:txBody>
      </p:sp>
      <p:sp>
        <p:nvSpPr>
          <p:cNvPr id="5" name="Footer Placeholder 4">
            <a:extLst>
              <a:ext uri="{FF2B5EF4-FFF2-40B4-BE49-F238E27FC236}">
                <a16:creationId xmlns:a16="http://schemas.microsoft.com/office/drawing/2014/main" id="{1864271C-4B0D-646F-8AF9-1E4387DE657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E95970B-59E2-C7A7-1EFE-FC9857292AE3}"/>
              </a:ext>
            </a:extLst>
          </p:cNvPr>
          <p:cNvSpPr>
            <a:spLocks noGrp="1"/>
          </p:cNvSpPr>
          <p:nvPr>
            <p:ph type="sldNum" sz="quarter" idx="12"/>
          </p:nvPr>
        </p:nvSpPr>
        <p:spPr/>
        <p:txBody>
          <a:bodyPr/>
          <a:lstStyle/>
          <a:p>
            <a:fld id="{2DFF58AD-E561-9645-927C-5FA4E1F9768A}" type="slidenum">
              <a:rPr lang="en-US" smtClean="0"/>
              <a:t>‹#›</a:t>
            </a:fld>
            <a:endParaRPr lang="en-US" dirty="0"/>
          </a:p>
        </p:txBody>
      </p:sp>
    </p:spTree>
    <p:extLst>
      <p:ext uri="{BB962C8B-B14F-4D97-AF65-F5344CB8AC3E}">
        <p14:creationId xmlns:p14="http://schemas.microsoft.com/office/powerpoint/2010/main" val="3202004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39585-8B05-4576-45D7-F1E4EEE337A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283DB7-E881-6805-3ACD-52DFB7250A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215D5F-2EF2-F9F7-528B-D4BABDC42607}"/>
              </a:ext>
            </a:extLst>
          </p:cNvPr>
          <p:cNvSpPr>
            <a:spLocks noGrp="1"/>
          </p:cNvSpPr>
          <p:nvPr>
            <p:ph type="dt" sz="half" idx="10"/>
          </p:nvPr>
        </p:nvSpPr>
        <p:spPr/>
        <p:txBody>
          <a:bodyPr/>
          <a:lstStyle/>
          <a:p>
            <a:fld id="{0E76CD2C-0F95-8B41-B615-62CA20ECEC5A}" type="datetimeFigureOut">
              <a:rPr lang="en-US" smtClean="0"/>
              <a:t>2/2/26</a:t>
            </a:fld>
            <a:endParaRPr lang="en-US" dirty="0"/>
          </a:p>
        </p:txBody>
      </p:sp>
      <p:sp>
        <p:nvSpPr>
          <p:cNvPr id="5" name="Footer Placeholder 4">
            <a:extLst>
              <a:ext uri="{FF2B5EF4-FFF2-40B4-BE49-F238E27FC236}">
                <a16:creationId xmlns:a16="http://schemas.microsoft.com/office/drawing/2014/main" id="{E58824AA-AC4A-42DD-BE97-2C171835E68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9F272A-F91B-AF0D-22F2-4F7B67BD50FA}"/>
              </a:ext>
            </a:extLst>
          </p:cNvPr>
          <p:cNvSpPr>
            <a:spLocks noGrp="1"/>
          </p:cNvSpPr>
          <p:nvPr>
            <p:ph type="sldNum" sz="quarter" idx="12"/>
          </p:nvPr>
        </p:nvSpPr>
        <p:spPr/>
        <p:txBody>
          <a:bodyPr/>
          <a:lstStyle/>
          <a:p>
            <a:fld id="{2DFF58AD-E561-9645-927C-5FA4E1F9768A}" type="slidenum">
              <a:rPr lang="en-US" smtClean="0"/>
              <a:t>‹#›</a:t>
            </a:fld>
            <a:endParaRPr lang="en-US" dirty="0"/>
          </a:p>
        </p:txBody>
      </p:sp>
    </p:spTree>
    <p:extLst>
      <p:ext uri="{BB962C8B-B14F-4D97-AF65-F5344CB8AC3E}">
        <p14:creationId xmlns:p14="http://schemas.microsoft.com/office/powerpoint/2010/main" val="2193542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F12B4-F118-A5B9-0E6B-DA63F1336A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8747EE3-13F4-49C4-C053-C1FAF2AA07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0D43AA-822F-D2CB-217A-6E43681C9023}"/>
              </a:ext>
            </a:extLst>
          </p:cNvPr>
          <p:cNvSpPr>
            <a:spLocks noGrp="1"/>
          </p:cNvSpPr>
          <p:nvPr>
            <p:ph type="dt" sz="half" idx="10"/>
          </p:nvPr>
        </p:nvSpPr>
        <p:spPr/>
        <p:txBody>
          <a:bodyPr/>
          <a:lstStyle/>
          <a:p>
            <a:fld id="{0E76CD2C-0F95-8B41-B615-62CA20ECEC5A}" type="datetimeFigureOut">
              <a:rPr lang="en-US" smtClean="0"/>
              <a:t>2/2/26</a:t>
            </a:fld>
            <a:endParaRPr lang="en-US" dirty="0"/>
          </a:p>
        </p:txBody>
      </p:sp>
      <p:sp>
        <p:nvSpPr>
          <p:cNvPr id="5" name="Footer Placeholder 4">
            <a:extLst>
              <a:ext uri="{FF2B5EF4-FFF2-40B4-BE49-F238E27FC236}">
                <a16:creationId xmlns:a16="http://schemas.microsoft.com/office/drawing/2014/main" id="{2FAF2373-6956-C692-3D64-3869BF8408B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EDC3211-2435-5C02-F74D-9B9DEC38C5FE}"/>
              </a:ext>
            </a:extLst>
          </p:cNvPr>
          <p:cNvSpPr>
            <a:spLocks noGrp="1"/>
          </p:cNvSpPr>
          <p:nvPr>
            <p:ph type="sldNum" sz="quarter" idx="12"/>
          </p:nvPr>
        </p:nvSpPr>
        <p:spPr/>
        <p:txBody>
          <a:bodyPr/>
          <a:lstStyle/>
          <a:p>
            <a:fld id="{2DFF58AD-E561-9645-927C-5FA4E1F9768A}" type="slidenum">
              <a:rPr lang="en-US" smtClean="0"/>
              <a:t>‹#›</a:t>
            </a:fld>
            <a:endParaRPr lang="en-US" dirty="0"/>
          </a:p>
        </p:txBody>
      </p:sp>
    </p:spTree>
    <p:extLst>
      <p:ext uri="{BB962C8B-B14F-4D97-AF65-F5344CB8AC3E}">
        <p14:creationId xmlns:p14="http://schemas.microsoft.com/office/powerpoint/2010/main" val="237043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35768-872D-CA49-789E-8083BE95FF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5C863F0-A076-B8F4-737F-E770897D273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C5EC36-6E0E-C9BB-9626-CB4CB49D2F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B0A388-DCAA-2765-A60C-3AB59977AB46}"/>
              </a:ext>
            </a:extLst>
          </p:cNvPr>
          <p:cNvSpPr>
            <a:spLocks noGrp="1"/>
          </p:cNvSpPr>
          <p:nvPr>
            <p:ph type="dt" sz="half" idx="10"/>
          </p:nvPr>
        </p:nvSpPr>
        <p:spPr/>
        <p:txBody>
          <a:bodyPr/>
          <a:lstStyle/>
          <a:p>
            <a:fld id="{0E76CD2C-0F95-8B41-B615-62CA20ECEC5A}" type="datetimeFigureOut">
              <a:rPr lang="en-US" smtClean="0"/>
              <a:t>2/2/26</a:t>
            </a:fld>
            <a:endParaRPr lang="en-US" dirty="0"/>
          </a:p>
        </p:txBody>
      </p:sp>
      <p:sp>
        <p:nvSpPr>
          <p:cNvPr id="6" name="Footer Placeholder 5">
            <a:extLst>
              <a:ext uri="{FF2B5EF4-FFF2-40B4-BE49-F238E27FC236}">
                <a16:creationId xmlns:a16="http://schemas.microsoft.com/office/drawing/2014/main" id="{F782ADD6-04BF-B8DE-0CF9-FC7B156DB3E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624CAA9-1D43-A468-D130-7A3D1F97F9B7}"/>
              </a:ext>
            </a:extLst>
          </p:cNvPr>
          <p:cNvSpPr>
            <a:spLocks noGrp="1"/>
          </p:cNvSpPr>
          <p:nvPr>
            <p:ph type="sldNum" sz="quarter" idx="12"/>
          </p:nvPr>
        </p:nvSpPr>
        <p:spPr/>
        <p:txBody>
          <a:bodyPr/>
          <a:lstStyle/>
          <a:p>
            <a:fld id="{2DFF58AD-E561-9645-927C-5FA4E1F9768A}" type="slidenum">
              <a:rPr lang="en-US" smtClean="0"/>
              <a:t>‹#›</a:t>
            </a:fld>
            <a:endParaRPr lang="en-US" dirty="0"/>
          </a:p>
        </p:txBody>
      </p:sp>
    </p:spTree>
    <p:extLst>
      <p:ext uri="{BB962C8B-B14F-4D97-AF65-F5344CB8AC3E}">
        <p14:creationId xmlns:p14="http://schemas.microsoft.com/office/powerpoint/2010/main" val="1483552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C3CB0-E8D8-1B93-B31A-34E18EB0B75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BBADF82-CA1F-345A-C971-F5F19A8000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E16CE54-C361-060C-7FBB-5B4FB94CACD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034F430-0F02-616A-432E-CFC1E6A781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EA59AC-65C5-254C-2D50-6FA1A58E348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3B4056A-BE0D-76DA-640E-965CFBFB1435}"/>
              </a:ext>
            </a:extLst>
          </p:cNvPr>
          <p:cNvSpPr>
            <a:spLocks noGrp="1"/>
          </p:cNvSpPr>
          <p:nvPr>
            <p:ph type="dt" sz="half" idx="10"/>
          </p:nvPr>
        </p:nvSpPr>
        <p:spPr/>
        <p:txBody>
          <a:bodyPr/>
          <a:lstStyle/>
          <a:p>
            <a:fld id="{0E76CD2C-0F95-8B41-B615-62CA20ECEC5A}" type="datetimeFigureOut">
              <a:rPr lang="en-US" smtClean="0"/>
              <a:t>2/2/26</a:t>
            </a:fld>
            <a:endParaRPr lang="en-US" dirty="0"/>
          </a:p>
        </p:txBody>
      </p:sp>
      <p:sp>
        <p:nvSpPr>
          <p:cNvPr id="8" name="Footer Placeholder 7">
            <a:extLst>
              <a:ext uri="{FF2B5EF4-FFF2-40B4-BE49-F238E27FC236}">
                <a16:creationId xmlns:a16="http://schemas.microsoft.com/office/drawing/2014/main" id="{441BB3BB-BA42-F3F3-8C23-2DF30E3AD22C}"/>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F92ADEE-E8CC-BE59-1E4D-11BEDEEA197C}"/>
              </a:ext>
            </a:extLst>
          </p:cNvPr>
          <p:cNvSpPr>
            <a:spLocks noGrp="1"/>
          </p:cNvSpPr>
          <p:nvPr>
            <p:ph type="sldNum" sz="quarter" idx="12"/>
          </p:nvPr>
        </p:nvSpPr>
        <p:spPr/>
        <p:txBody>
          <a:bodyPr/>
          <a:lstStyle/>
          <a:p>
            <a:fld id="{2DFF58AD-E561-9645-927C-5FA4E1F9768A}" type="slidenum">
              <a:rPr lang="en-US" smtClean="0"/>
              <a:t>‹#›</a:t>
            </a:fld>
            <a:endParaRPr lang="en-US" dirty="0"/>
          </a:p>
        </p:txBody>
      </p:sp>
    </p:spTree>
    <p:extLst>
      <p:ext uri="{BB962C8B-B14F-4D97-AF65-F5344CB8AC3E}">
        <p14:creationId xmlns:p14="http://schemas.microsoft.com/office/powerpoint/2010/main" val="958061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1612B-E5E4-AE21-BF01-E3476173089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252A532-9D96-58EC-9CA5-96A232DE136D}"/>
              </a:ext>
            </a:extLst>
          </p:cNvPr>
          <p:cNvSpPr>
            <a:spLocks noGrp="1"/>
          </p:cNvSpPr>
          <p:nvPr>
            <p:ph type="dt" sz="half" idx="10"/>
          </p:nvPr>
        </p:nvSpPr>
        <p:spPr/>
        <p:txBody>
          <a:bodyPr/>
          <a:lstStyle/>
          <a:p>
            <a:fld id="{0E76CD2C-0F95-8B41-B615-62CA20ECEC5A}" type="datetimeFigureOut">
              <a:rPr lang="en-US" smtClean="0"/>
              <a:t>2/2/26</a:t>
            </a:fld>
            <a:endParaRPr lang="en-US" dirty="0"/>
          </a:p>
        </p:txBody>
      </p:sp>
      <p:sp>
        <p:nvSpPr>
          <p:cNvPr id="4" name="Footer Placeholder 3">
            <a:extLst>
              <a:ext uri="{FF2B5EF4-FFF2-40B4-BE49-F238E27FC236}">
                <a16:creationId xmlns:a16="http://schemas.microsoft.com/office/drawing/2014/main" id="{3302498C-E8A6-1053-95E1-16A85CB3FBE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5AA21E1-E06F-B4D5-0729-A0AA8200DCAF}"/>
              </a:ext>
            </a:extLst>
          </p:cNvPr>
          <p:cNvSpPr>
            <a:spLocks noGrp="1"/>
          </p:cNvSpPr>
          <p:nvPr>
            <p:ph type="sldNum" sz="quarter" idx="12"/>
          </p:nvPr>
        </p:nvSpPr>
        <p:spPr/>
        <p:txBody>
          <a:bodyPr/>
          <a:lstStyle/>
          <a:p>
            <a:fld id="{2DFF58AD-E561-9645-927C-5FA4E1F9768A}" type="slidenum">
              <a:rPr lang="en-US" smtClean="0"/>
              <a:t>‹#›</a:t>
            </a:fld>
            <a:endParaRPr lang="en-US" dirty="0"/>
          </a:p>
        </p:txBody>
      </p:sp>
    </p:spTree>
    <p:extLst>
      <p:ext uri="{BB962C8B-B14F-4D97-AF65-F5344CB8AC3E}">
        <p14:creationId xmlns:p14="http://schemas.microsoft.com/office/powerpoint/2010/main" val="4118447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ACA28C-9E3A-9691-43C8-F0AFEC0A3BF4}"/>
              </a:ext>
            </a:extLst>
          </p:cNvPr>
          <p:cNvSpPr>
            <a:spLocks noGrp="1"/>
          </p:cNvSpPr>
          <p:nvPr>
            <p:ph type="dt" sz="half" idx="10"/>
          </p:nvPr>
        </p:nvSpPr>
        <p:spPr/>
        <p:txBody>
          <a:bodyPr/>
          <a:lstStyle/>
          <a:p>
            <a:fld id="{0E76CD2C-0F95-8B41-B615-62CA20ECEC5A}" type="datetimeFigureOut">
              <a:rPr lang="en-US" smtClean="0"/>
              <a:t>2/2/26</a:t>
            </a:fld>
            <a:endParaRPr lang="en-US" dirty="0"/>
          </a:p>
        </p:txBody>
      </p:sp>
      <p:sp>
        <p:nvSpPr>
          <p:cNvPr id="3" name="Footer Placeholder 2">
            <a:extLst>
              <a:ext uri="{FF2B5EF4-FFF2-40B4-BE49-F238E27FC236}">
                <a16:creationId xmlns:a16="http://schemas.microsoft.com/office/drawing/2014/main" id="{936B45C3-8956-BA5B-3B19-3D2AD39B48C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6D3A2D6-2E33-C305-C155-2FAA2216FD93}"/>
              </a:ext>
            </a:extLst>
          </p:cNvPr>
          <p:cNvSpPr>
            <a:spLocks noGrp="1"/>
          </p:cNvSpPr>
          <p:nvPr>
            <p:ph type="sldNum" sz="quarter" idx="12"/>
          </p:nvPr>
        </p:nvSpPr>
        <p:spPr/>
        <p:txBody>
          <a:bodyPr/>
          <a:lstStyle/>
          <a:p>
            <a:fld id="{2DFF58AD-E561-9645-927C-5FA4E1F9768A}" type="slidenum">
              <a:rPr lang="en-US" smtClean="0"/>
              <a:t>‹#›</a:t>
            </a:fld>
            <a:endParaRPr lang="en-US" dirty="0"/>
          </a:p>
        </p:txBody>
      </p:sp>
    </p:spTree>
    <p:extLst>
      <p:ext uri="{BB962C8B-B14F-4D97-AF65-F5344CB8AC3E}">
        <p14:creationId xmlns:p14="http://schemas.microsoft.com/office/powerpoint/2010/main" val="3298282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2614B-224D-693F-EAC3-6E418DE6E3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BC8058-E302-508E-5E3D-12FD7DC5CA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63DF5A1-0B37-875A-7D81-56ED986CE9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C2F6F3-A7B6-8234-EA59-D195D9B55D91}"/>
              </a:ext>
            </a:extLst>
          </p:cNvPr>
          <p:cNvSpPr>
            <a:spLocks noGrp="1"/>
          </p:cNvSpPr>
          <p:nvPr>
            <p:ph type="dt" sz="half" idx="10"/>
          </p:nvPr>
        </p:nvSpPr>
        <p:spPr/>
        <p:txBody>
          <a:bodyPr/>
          <a:lstStyle/>
          <a:p>
            <a:fld id="{0E76CD2C-0F95-8B41-B615-62CA20ECEC5A}" type="datetimeFigureOut">
              <a:rPr lang="en-US" smtClean="0"/>
              <a:t>2/2/26</a:t>
            </a:fld>
            <a:endParaRPr lang="en-US" dirty="0"/>
          </a:p>
        </p:txBody>
      </p:sp>
      <p:sp>
        <p:nvSpPr>
          <p:cNvPr id="6" name="Footer Placeholder 5">
            <a:extLst>
              <a:ext uri="{FF2B5EF4-FFF2-40B4-BE49-F238E27FC236}">
                <a16:creationId xmlns:a16="http://schemas.microsoft.com/office/drawing/2014/main" id="{9A32446B-47EF-0D45-3CCE-E776245DED7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AA44B30-E5C6-2819-5AC7-0F2FC09F4B96}"/>
              </a:ext>
            </a:extLst>
          </p:cNvPr>
          <p:cNvSpPr>
            <a:spLocks noGrp="1"/>
          </p:cNvSpPr>
          <p:nvPr>
            <p:ph type="sldNum" sz="quarter" idx="12"/>
          </p:nvPr>
        </p:nvSpPr>
        <p:spPr/>
        <p:txBody>
          <a:bodyPr/>
          <a:lstStyle/>
          <a:p>
            <a:fld id="{2DFF58AD-E561-9645-927C-5FA4E1F9768A}" type="slidenum">
              <a:rPr lang="en-US" smtClean="0"/>
              <a:t>‹#›</a:t>
            </a:fld>
            <a:endParaRPr lang="en-US" dirty="0"/>
          </a:p>
        </p:txBody>
      </p:sp>
    </p:spTree>
    <p:extLst>
      <p:ext uri="{BB962C8B-B14F-4D97-AF65-F5344CB8AC3E}">
        <p14:creationId xmlns:p14="http://schemas.microsoft.com/office/powerpoint/2010/main" val="1834154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D9AB0-0CD6-C0A0-70EB-D35DEADD80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95F4D9-C488-EEF3-E676-78089794D7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056EC245-F00A-DF5B-9498-9A337CFCCD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6B661F-46DD-E4B6-FD45-F47583AA214C}"/>
              </a:ext>
            </a:extLst>
          </p:cNvPr>
          <p:cNvSpPr>
            <a:spLocks noGrp="1"/>
          </p:cNvSpPr>
          <p:nvPr>
            <p:ph type="dt" sz="half" idx="10"/>
          </p:nvPr>
        </p:nvSpPr>
        <p:spPr/>
        <p:txBody>
          <a:bodyPr/>
          <a:lstStyle/>
          <a:p>
            <a:fld id="{0E76CD2C-0F95-8B41-B615-62CA20ECEC5A}" type="datetimeFigureOut">
              <a:rPr lang="en-US" smtClean="0"/>
              <a:t>2/2/26</a:t>
            </a:fld>
            <a:endParaRPr lang="en-US" dirty="0"/>
          </a:p>
        </p:txBody>
      </p:sp>
      <p:sp>
        <p:nvSpPr>
          <p:cNvPr id="6" name="Footer Placeholder 5">
            <a:extLst>
              <a:ext uri="{FF2B5EF4-FFF2-40B4-BE49-F238E27FC236}">
                <a16:creationId xmlns:a16="http://schemas.microsoft.com/office/drawing/2014/main" id="{867FA89A-ED78-1850-0B7E-7CADE76BFD0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6F409DD-96A8-C8FC-B6AA-2FABFC5D378C}"/>
              </a:ext>
            </a:extLst>
          </p:cNvPr>
          <p:cNvSpPr>
            <a:spLocks noGrp="1"/>
          </p:cNvSpPr>
          <p:nvPr>
            <p:ph type="sldNum" sz="quarter" idx="12"/>
          </p:nvPr>
        </p:nvSpPr>
        <p:spPr/>
        <p:txBody>
          <a:bodyPr/>
          <a:lstStyle/>
          <a:p>
            <a:fld id="{2DFF58AD-E561-9645-927C-5FA4E1F9768A}" type="slidenum">
              <a:rPr lang="en-US" smtClean="0"/>
              <a:t>‹#›</a:t>
            </a:fld>
            <a:endParaRPr lang="en-US" dirty="0"/>
          </a:p>
        </p:txBody>
      </p:sp>
    </p:spTree>
    <p:extLst>
      <p:ext uri="{BB962C8B-B14F-4D97-AF65-F5344CB8AC3E}">
        <p14:creationId xmlns:p14="http://schemas.microsoft.com/office/powerpoint/2010/main" val="1175134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A0DF88-FF76-B797-AC6B-732D973E1D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02C5ED0-08AB-C923-3540-52CA35BF6F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11D955-A16D-369C-B13C-923C6861B5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76CD2C-0F95-8B41-B615-62CA20ECEC5A}" type="datetimeFigureOut">
              <a:rPr lang="en-US" smtClean="0"/>
              <a:t>2/2/26</a:t>
            </a:fld>
            <a:endParaRPr lang="en-US" dirty="0"/>
          </a:p>
        </p:txBody>
      </p:sp>
      <p:sp>
        <p:nvSpPr>
          <p:cNvPr id="5" name="Footer Placeholder 4">
            <a:extLst>
              <a:ext uri="{FF2B5EF4-FFF2-40B4-BE49-F238E27FC236}">
                <a16:creationId xmlns:a16="http://schemas.microsoft.com/office/drawing/2014/main" id="{DE9EB720-0D2F-BC36-BB64-06B2B00603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0DA1FFD-F8ED-A1CD-AF83-5EC9379EB1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FF58AD-E561-9645-927C-5FA4E1F9768A}" type="slidenum">
              <a:rPr lang="en-US" smtClean="0"/>
              <a:t>‹#›</a:t>
            </a:fld>
            <a:endParaRPr lang="en-US" dirty="0"/>
          </a:p>
        </p:txBody>
      </p:sp>
    </p:spTree>
    <p:extLst>
      <p:ext uri="{BB962C8B-B14F-4D97-AF65-F5344CB8AC3E}">
        <p14:creationId xmlns:p14="http://schemas.microsoft.com/office/powerpoint/2010/main" val="42338323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mailto:ambelrose@regionalhousingnetwork.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03" name="Rectangle 4102">
            <a:extLst>
              <a:ext uri="{FF2B5EF4-FFF2-40B4-BE49-F238E27FC236}">
                <a16:creationId xmlns:a16="http://schemas.microsoft.com/office/drawing/2014/main" id="{8555C5B3-193A-4749-9AFD-682E53CDDE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05" name="Rectangle 4104">
            <a:extLst>
              <a:ext uri="{FF2B5EF4-FFF2-40B4-BE49-F238E27FC236}">
                <a16:creationId xmlns:a16="http://schemas.microsoft.com/office/drawing/2014/main" id="{2EAE06A6-F76A-41C9-827A-C561B00448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3"/>
            <a:ext cx="12192000" cy="6858000"/>
          </a:xfrm>
          <a:prstGeom prst="rect">
            <a:avLst/>
          </a:prstGeom>
          <a:gradFill>
            <a:gsLst>
              <a:gs pos="0">
                <a:srgbClr val="000000"/>
              </a:gs>
              <a:gs pos="100000">
                <a:schemeClr val="accent1">
                  <a:lumMod val="7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07" name="Rectangle 4106">
            <a:extLst>
              <a:ext uri="{FF2B5EF4-FFF2-40B4-BE49-F238E27FC236}">
                <a16:creationId xmlns:a16="http://schemas.microsoft.com/office/drawing/2014/main" id="{89F9D4E8-0639-444B-949B-9518585061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80861" y="0"/>
            <a:ext cx="7661934" cy="6858000"/>
          </a:xfrm>
          <a:prstGeom prst="rect">
            <a:avLst/>
          </a:prstGeom>
          <a:gradFill>
            <a:gsLst>
              <a:gs pos="0">
                <a:schemeClr val="accent1">
                  <a:lumMod val="75000"/>
                  <a:alpha val="45000"/>
                </a:schemeClr>
              </a:gs>
              <a:gs pos="100000">
                <a:srgbClr val="000000">
                  <a:alpha val="29000"/>
                </a:srgb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09" name="Rectangle 4108">
            <a:extLst>
              <a:ext uri="{FF2B5EF4-FFF2-40B4-BE49-F238E27FC236}">
                <a16:creationId xmlns:a16="http://schemas.microsoft.com/office/drawing/2014/main" id="{7E3DA7A2-ED70-4BBA-AB72-00AD461FA4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0862" y="-6"/>
            <a:ext cx="11711138" cy="6410334"/>
          </a:xfrm>
          <a:prstGeom prst="rect">
            <a:avLst/>
          </a:prstGeom>
          <a:gradFill>
            <a:gsLst>
              <a:gs pos="0">
                <a:schemeClr val="accent1">
                  <a:alpha val="0"/>
                </a:schemeClr>
              </a:gs>
              <a:gs pos="100000">
                <a:srgbClr val="000000">
                  <a:alpha val="41000"/>
                </a:srgb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11" name="Rectangle 4110">
            <a:extLst>
              <a:ext uri="{FF2B5EF4-FFF2-40B4-BE49-F238E27FC236}">
                <a16:creationId xmlns:a16="http://schemas.microsoft.com/office/drawing/2014/main" id="{FC485432-3647-4218-B5D3-15D3FA222B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844797" y="-489206"/>
            <a:ext cx="2502408" cy="12191998"/>
          </a:xfrm>
          <a:prstGeom prst="rect">
            <a:avLst/>
          </a:prstGeom>
          <a:gradFill>
            <a:gsLst>
              <a:gs pos="0">
                <a:schemeClr val="accent1">
                  <a:alpha val="24000"/>
                </a:schemeClr>
              </a:gs>
              <a:gs pos="78000">
                <a:schemeClr val="accent1">
                  <a:lumMod val="50000"/>
                  <a:alpha val="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a:extLst>
              <a:ext uri="{FF2B5EF4-FFF2-40B4-BE49-F238E27FC236}">
                <a16:creationId xmlns:a16="http://schemas.microsoft.com/office/drawing/2014/main" id="{9F80F617-0A42-AA09-ACB9-0F687B802696}"/>
              </a:ext>
            </a:extLst>
          </p:cNvPr>
          <p:cNvSpPr>
            <a:spLocks noGrp="1"/>
          </p:cNvSpPr>
          <p:nvPr>
            <p:ph type="subTitle" idx="1"/>
          </p:nvPr>
        </p:nvSpPr>
        <p:spPr>
          <a:xfrm>
            <a:off x="444301" y="4756265"/>
            <a:ext cx="5528235" cy="1244483"/>
          </a:xfrm>
        </p:spPr>
        <p:txBody>
          <a:bodyPr anchor="t">
            <a:normAutofit/>
          </a:bodyPr>
          <a:lstStyle/>
          <a:p>
            <a:pPr algn="l"/>
            <a:r>
              <a:rPr lang="en-US" sz="1700" b="1" dirty="0">
                <a:solidFill>
                  <a:srgbClr val="FFFFFF"/>
                </a:solidFill>
              </a:rPr>
              <a:t>National Community Development Association</a:t>
            </a:r>
            <a:endParaRPr lang="en-US" sz="1700" dirty="0">
              <a:solidFill>
                <a:srgbClr val="FFFFFF"/>
              </a:solidFill>
            </a:endParaRPr>
          </a:p>
          <a:p>
            <a:pPr algn="l"/>
            <a:r>
              <a:rPr lang="en-US" sz="1700" dirty="0">
                <a:solidFill>
                  <a:srgbClr val="FFFFFF"/>
                </a:solidFill>
              </a:rPr>
              <a:t>Local/State/Federal Policies to Increase Affordable Housing</a:t>
            </a:r>
          </a:p>
          <a:p>
            <a:pPr algn="l"/>
            <a:r>
              <a:rPr lang="en-US" sz="1700" dirty="0">
                <a:solidFill>
                  <a:srgbClr val="FFFFFF"/>
                </a:solidFill>
              </a:rPr>
              <a:t>February 5, 2026</a:t>
            </a:r>
          </a:p>
        </p:txBody>
      </p:sp>
      <p:sp>
        <p:nvSpPr>
          <p:cNvPr id="4113" name="Oval 4112">
            <a:extLst>
              <a:ext uri="{FF2B5EF4-FFF2-40B4-BE49-F238E27FC236}">
                <a16:creationId xmlns:a16="http://schemas.microsoft.com/office/drawing/2014/main" id="{F4AFDDCA-6ABA-4D23-8A5C-1BF0F4308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90589" y="1062544"/>
            <a:ext cx="4756162" cy="475616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098" name="Picture 2">
            <a:extLst>
              <a:ext uri="{FF2B5EF4-FFF2-40B4-BE49-F238E27FC236}">
                <a16:creationId xmlns:a16="http://schemas.microsoft.com/office/drawing/2014/main" id="{6CC15DBA-3B9B-CF10-8358-19B30E9EA8B1}"/>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920559" y="2833735"/>
            <a:ext cx="3737164" cy="12048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0447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3EC275B-AF88-0AC3-E662-945A70CAA500}"/>
            </a:ext>
          </a:extLst>
        </p:cNvPr>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019C69E3-D765-552E-A698-783AC37AE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1799F4FE-192D-013F-78FF-AD5C029FD4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66402"/>
            <a:ext cx="12191998" cy="1590742"/>
          </a:xfrm>
          <a:prstGeom prst="rect">
            <a:avLst/>
          </a:prstGeom>
          <a:gradFill>
            <a:gsLst>
              <a:gs pos="0">
                <a:srgbClr val="000000"/>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726BF166-FA16-59B3-E64D-7AA5C8D63F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70175"/>
            <a:ext cx="12185331" cy="1590742"/>
          </a:xfrm>
          <a:prstGeom prst="rect">
            <a:avLst/>
          </a:prstGeom>
          <a:gradFill>
            <a:gsLst>
              <a:gs pos="0">
                <a:schemeClr val="accent1">
                  <a:alpha val="0"/>
                </a:schemeClr>
              </a:gs>
              <a:gs pos="100000">
                <a:schemeClr val="accent1">
                  <a:lumMod val="50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85AF35D3-F928-AE9A-F778-CF70325EC5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5265546"/>
            <a:ext cx="4076698" cy="1590742"/>
          </a:xfrm>
          <a:prstGeom prst="rect">
            <a:avLst/>
          </a:prstGeom>
          <a:gradFill>
            <a:gsLst>
              <a:gs pos="0">
                <a:schemeClr val="accent1">
                  <a:lumMod val="50000"/>
                </a:schemeClr>
              </a:gs>
              <a:gs pos="100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543426CE-620D-2B9F-6CC5-307E499D8F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3335" y="5263483"/>
            <a:ext cx="12192000" cy="1597433"/>
          </a:xfrm>
          <a:prstGeom prst="rect">
            <a:avLst/>
          </a:prstGeom>
          <a:gradFill>
            <a:gsLst>
              <a:gs pos="0">
                <a:srgbClr val="000000">
                  <a:alpha val="0"/>
                </a:srgbClr>
              </a:gs>
              <a:gs pos="99000">
                <a:schemeClr val="accent1">
                  <a:lumMod val="50000"/>
                  <a:alpha val="55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69346A4-2BB3-DC8F-5DA6-6A11046881F5}"/>
              </a:ext>
            </a:extLst>
          </p:cNvPr>
          <p:cNvSpPr>
            <a:spLocks noGrp="1"/>
          </p:cNvSpPr>
          <p:nvPr>
            <p:ph type="title"/>
          </p:nvPr>
        </p:nvSpPr>
        <p:spPr>
          <a:xfrm>
            <a:off x="1371599" y="5510253"/>
            <a:ext cx="9895951" cy="1033669"/>
          </a:xfrm>
        </p:spPr>
        <p:txBody>
          <a:bodyPr vert="horz" lIns="91440" tIns="45720" rIns="91440" bIns="45720" rtlCol="0" anchor="ctr">
            <a:normAutofit/>
          </a:bodyPr>
          <a:lstStyle/>
          <a:p>
            <a:r>
              <a:rPr lang="en-US" sz="3700" b="1" dirty="0">
                <a:solidFill>
                  <a:srgbClr val="FFFFFF"/>
                </a:solidFill>
              </a:rPr>
              <a:t>The Affordable Homes Act of 2024 – Tax Credits</a:t>
            </a:r>
            <a:endParaRPr lang="en-US" sz="3700" b="1" kern="1200" dirty="0">
              <a:solidFill>
                <a:srgbClr val="FFFFFF"/>
              </a:solidFill>
              <a:latin typeface="+mj-lt"/>
              <a:ea typeface="+mj-ea"/>
              <a:cs typeface="+mj-cs"/>
            </a:endParaRPr>
          </a:p>
        </p:txBody>
      </p:sp>
      <p:pic>
        <p:nvPicPr>
          <p:cNvPr id="3" name="Picture 2">
            <a:extLst>
              <a:ext uri="{FF2B5EF4-FFF2-40B4-BE49-F238E27FC236}">
                <a16:creationId xmlns:a16="http://schemas.microsoft.com/office/drawing/2014/main" id="{06517313-13DE-98CF-CA99-FFDD797E762E}"/>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790687" y="144666"/>
            <a:ext cx="3974593" cy="1281361"/>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4DCCE3A1-25A6-3B44-D350-B6E622D39C07}"/>
              </a:ext>
            </a:extLst>
          </p:cNvPr>
          <p:cNvSpPr txBox="1"/>
          <p:nvPr/>
        </p:nvSpPr>
        <p:spPr>
          <a:xfrm>
            <a:off x="419100" y="1038387"/>
            <a:ext cx="9853982" cy="3927152"/>
          </a:xfrm>
          <a:prstGeom prst="rect">
            <a:avLst/>
          </a:prstGeom>
        </p:spPr>
        <p:txBody>
          <a:bodyPr vert="horz" lIns="91440" tIns="45720" rIns="91440" bIns="45720" rtlCol="0" anchor="ctr">
            <a:noAutofit/>
          </a:bodyPr>
          <a:lstStyle/>
          <a:p>
            <a:pPr marL="114300" lvl="0">
              <a:lnSpc>
                <a:spcPct val="90000"/>
              </a:lnSpc>
            </a:pPr>
            <a:r>
              <a:rPr lang="en-US" sz="2000" b="1" u="sng" dirty="0"/>
              <a:t>Homeowner Production Tax Credit </a:t>
            </a:r>
            <a:r>
              <a:rPr lang="en-US" sz="2000" dirty="0"/>
              <a:t>– to incentivize unit production for FTHB earning up to 120% AMI</a:t>
            </a:r>
          </a:p>
          <a:p>
            <a:pPr marL="114300" lvl="0">
              <a:lnSpc>
                <a:spcPct val="90000"/>
              </a:lnSpc>
            </a:pPr>
            <a:endParaRPr lang="en-US" sz="2000" dirty="0"/>
          </a:p>
          <a:p>
            <a:pPr marL="114300" lvl="0">
              <a:lnSpc>
                <a:spcPct val="90000"/>
              </a:lnSpc>
            </a:pPr>
            <a:r>
              <a:rPr lang="en-US" sz="2000" b="1" u="sng" dirty="0"/>
              <a:t>Community Investment Tax Credit </a:t>
            </a:r>
            <a:r>
              <a:rPr lang="en-US" sz="2000" dirty="0"/>
              <a:t>– makes the tax credit permanent and expands annual authorization from $12M to $15M for CDCs or community support organizations.</a:t>
            </a:r>
          </a:p>
          <a:p>
            <a:pPr marL="114300" lvl="0">
              <a:lnSpc>
                <a:spcPct val="90000"/>
              </a:lnSpc>
            </a:pPr>
            <a:endParaRPr lang="en-US" sz="2000" dirty="0"/>
          </a:p>
          <a:p>
            <a:pPr marL="114300" lvl="0">
              <a:lnSpc>
                <a:spcPct val="90000"/>
              </a:lnSpc>
            </a:pPr>
            <a:r>
              <a:rPr lang="en-US" sz="2000" b="1" u="sng" dirty="0"/>
              <a:t>Commercial Property Conversion Tax Credit </a:t>
            </a:r>
            <a:r>
              <a:rPr lang="en-US" sz="2000" dirty="0"/>
              <a:t>– supports conversion of commercial properties to housing or mixed-use development.</a:t>
            </a:r>
          </a:p>
          <a:p>
            <a:pPr marL="114300" lvl="0">
              <a:lnSpc>
                <a:spcPct val="90000"/>
              </a:lnSpc>
            </a:pPr>
            <a:endParaRPr lang="en-US" sz="2000" dirty="0"/>
          </a:p>
          <a:p>
            <a:pPr marL="114300" lvl="0">
              <a:lnSpc>
                <a:spcPct val="90000"/>
              </a:lnSpc>
            </a:pPr>
            <a:r>
              <a:rPr lang="en-US" sz="2000" b="1" u="sng" dirty="0"/>
              <a:t>Historic Rehabilitation Tax Credit</a:t>
            </a:r>
            <a:r>
              <a:rPr lang="en-US" sz="2000" dirty="0"/>
              <a:t> – Increases from $55M to $110M and extends sunset to December 31, 2023.</a:t>
            </a:r>
          </a:p>
        </p:txBody>
      </p:sp>
      <p:sp>
        <p:nvSpPr>
          <p:cNvPr id="5" name="TextBox 4">
            <a:extLst>
              <a:ext uri="{FF2B5EF4-FFF2-40B4-BE49-F238E27FC236}">
                <a16:creationId xmlns:a16="http://schemas.microsoft.com/office/drawing/2014/main" id="{63217CC8-5974-06DF-7218-4703B27BAE85}"/>
              </a:ext>
            </a:extLst>
          </p:cNvPr>
          <p:cNvSpPr txBox="1"/>
          <p:nvPr/>
        </p:nvSpPr>
        <p:spPr>
          <a:xfrm>
            <a:off x="630189" y="120700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901243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9D76F84-FB8D-7AB2-811A-D134EC8CA76A}"/>
            </a:ext>
          </a:extLst>
        </p:cNvPr>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DCDED2B0-B848-D452-7A5D-A03B27963D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01F37C0F-C5B6-8AD6-B420-7184ED07D7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66402"/>
            <a:ext cx="12191998" cy="1590742"/>
          </a:xfrm>
          <a:prstGeom prst="rect">
            <a:avLst/>
          </a:prstGeom>
          <a:gradFill>
            <a:gsLst>
              <a:gs pos="0">
                <a:srgbClr val="000000"/>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D2611150-E454-BCBC-EF6A-B07372530B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70175"/>
            <a:ext cx="12185331" cy="1590742"/>
          </a:xfrm>
          <a:prstGeom prst="rect">
            <a:avLst/>
          </a:prstGeom>
          <a:gradFill>
            <a:gsLst>
              <a:gs pos="0">
                <a:schemeClr val="accent1">
                  <a:alpha val="0"/>
                </a:schemeClr>
              </a:gs>
              <a:gs pos="100000">
                <a:schemeClr val="accent1">
                  <a:lumMod val="50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4195068D-1036-C817-4CED-C2C4AFC6BB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5265546"/>
            <a:ext cx="4076698" cy="1590742"/>
          </a:xfrm>
          <a:prstGeom prst="rect">
            <a:avLst/>
          </a:prstGeom>
          <a:gradFill>
            <a:gsLst>
              <a:gs pos="0">
                <a:schemeClr val="accent1">
                  <a:lumMod val="50000"/>
                </a:schemeClr>
              </a:gs>
              <a:gs pos="100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C292D4A2-07B6-496E-E755-05B21862AD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3335" y="5263483"/>
            <a:ext cx="12192000" cy="1597433"/>
          </a:xfrm>
          <a:prstGeom prst="rect">
            <a:avLst/>
          </a:prstGeom>
          <a:gradFill>
            <a:gsLst>
              <a:gs pos="0">
                <a:srgbClr val="000000">
                  <a:alpha val="0"/>
                </a:srgbClr>
              </a:gs>
              <a:gs pos="99000">
                <a:schemeClr val="accent1">
                  <a:lumMod val="50000"/>
                  <a:alpha val="55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1478467-ECA0-2CFA-BAFB-9671A19B5562}"/>
              </a:ext>
            </a:extLst>
          </p:cNvPr>
          <p:cNvSpPr>
            <a:spLocks noGrp="1"/>
          </p:cNvSpPr>
          <p:nvPr>
            <p:ph type="title"/>
          </p:nvPr>
        </p:nvSpPr>
        <p:spPr>
          <a:xfrm>
            <a:off x="1371599" y="5510253"/>
            <a:ext cx="9895951" cy="1033669"/>
          </a:xfrm>
        </p:spPr>
        <p:txBody>
          <a:bodyPr vert="horz" lIns="91440" tIns="45720" rIns="91440" bIns="45720" rtlCol="0" anchor="ctr">
            <a:normAutofit fontScale="90000"/>
          </a:bodyPr>
          <a:lstStyle/>
          <a:p>
            <a:r>
              <a:rPr lang="en-US" sz="3700" b="1" dirty="0">
                <a:solidFill>
                  <a:srgbClr val="FFFFFF"/>
                </a:solidFill>
              </a:rPr>
              <a:t>The Affordable Homes Act of 2024 – Policy Initiatives</a:t>
            </a:r>
            <a:endParaRPr lang="en-US" sz="3700" b="1" kern="1200" dirty="0">
              <a:solidFill>
                <a:srgbClr val="FFFFFF"/>
              </a:solidFill>
              <a:latin typeface="+mj-lt"/>
              <a:ea typeface="+mj-ea"/>
              <a:cs typeface="+mj-cs"/>
            </a:endParaRPr>
          </a:p>
        </p:txBody>
      </p:sp>
      <p:pic>
        <p:nvPicPr>
          <p:cNvPr id="3" name="Picture 2">
            <a:extLst>
              <a:ext uri="{FF2B5EF4-FFF2-40B4-BE49-F238E27FC236}">
                <a16:creationId xmlns:a16="http://schemas.microsoft.com/office/drawing/2014/main" id="{D2503B77-1FA1-616B-7434-945DCD201B9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790687" y="144666"/>
            <a:ext cx="3974593" cy="1281361"/>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FF68A1E7-1BBD-2BAF-C267-BE9894303DC0}"/>
              </a:ext>
            </a:extLst>
          </p:cNvPr>
          <p:cNvSpPr txBox="1"/>
          <p:nvPr/>
        </p:nvSpPr>
        <p:spPr>
          <a:xfrm>
            <a:off x="419100" y="1038387"/>
            <a:ext cx="9853982" cy="3927152"/>
          </a:xfrm>
          <a:prstGeom prst="rect">
            <a:avLst/>
          </a:prstGeom>
        </p:spPr>
        <p:txBody>
          <a:bodyPr vert="horz" lIns="91440" tIns="45720" rIns="91440" bIns="45720" rtlCol="0" anchor="ctr">
            <a:noAutofit/>
          </a:bodyPr>
          <a:lstStyle/>
          <a:p>
            <a:pPr marL="114300" lvl="0">
              <a:lnSpc>
                <a:spcPct val="90000"/>
              </a:lnSpc>
            </a:pPr>
            <a:r>
              <a:rPr lang="en-US" sz="2000" b="1" u="sng" dirty="0"/>
              <a:t>Accessory Dwelling Units by Right </a:t>
            </a:r>
            <a:r>
              <a:rPr lang="en-US" sz="2000" dirty="0"/>
              <a:t>– allows ADUs under 900 square feet to be built by-right in single family districts, and prohibits owner occupancy and parking mandates within ½ mile of transit</a:t>
            </a:r>
          </a:p>
          <a:p>
            <a:pPr marL="114300" lvl="0">
              <a:lnSpc>
                <a:spcPct val="90000"/>
              </a:lnSpc>
            </a:pPr>
            <a:endParaRPr lang="en-US" sz="2000" dirty="0"/>
          </a:p>
          <a:p>
            <a:pPr marL="114300" lvl="0">
              <a:lnSpc>
                <a:spcPct val="90000"/>
              </a:lnSpc>
            </a:pPr>
            <a:r>
              <a:rPr lang="en-US" sz="2000" b="1" u="sng" dirty="0"/>
              <a:t>Seasonal Communities Designation</a:t>
            </a:r>
            <a:r>
              <a:rPr lang="en-US" sz="2000" dirty="0"/>
              <a:t> - creates a framework for communities with substantial seasonal variations in employment and housing needs to develop policies and programs.</a:t>
            </a:r>
          </a:p>
          <a:p>
            <a:pPr marL="114300" lvl="0">
              <a:lnSpc>
                <a:spcPct val="90000"/>
              </a:lnSpc>
            </a:pPr>
            <a:endParaRPr lang="en-US" sz="2000" dirty="0"/>
          </a:p>
          <a:p>
            <a:pPr marL="114300" lvl="0">
              <a:lnSpc>
                <a:spcPct val="90000"/>
              </a:lnSpc>
            </a:pPr>
            <a:r>
              <a:rPr lang="en-US" sz="2000" b="1" u="sng" dirty="0"/>
              <a:t>Receivership Reforms for Affordable Housing </a:t>
            </a:r>
            <a:r>
              <a:rPr lang="en-US" sz="2000" dirty="0"/>
              <a:t>– allows court to expeditiously approve the sale of vacant properties to nonprofits ”as is” if the the nonprofit will rehab and sell to an eligible FTHB.</a:t>
            </a:r>
          </a:p>
          <a:p>
            <a:pPr marL="114300" lvl="0">
              <a:lnSpc>
                <a:spcPct val="90000"/>
              </a:lnSpc>
            </a:pPr>
            <a:endParaRPr lang="en-US" sz="2000" dirty="0"/>
          </a:p>
          <a:p>
            <a:pPr marL="114300" lvl="0">
              <a:lnSpc>
                <a:spcPct val="90000"/>
              </a:lnSpc>
            </a:pPr>
            <a:r>
              <a:rPr lang="en-US" sz="2000" b="1" u="sng" dirty="0"/>
              <a:t>Commercial Property Conversion Program</a:t>
            </a:r>
            <a:r>
              <a:rPr lang="en-US" sz="2000" dirty="0"/>
              <a:t> – supports conversion of commercial properties into housing or mixed-use developments.</a:t>
            </a:r>
          </a:p>
        </p:txBody>
      </p:sp>
      <p:sp>
        <p:nvSpPr>
          <p:cNvPr id="5" name="TextBox 4">
            <a:extLst>
              <a:ext uri="{FF2B5EF4-FFF2-40B4-BE49-F238E27FC236}">
                <a16:creationId xmlns:a16="http://schemas.microsoft.com/office/drawing/2014/main" id="{1BC220EE-0BAC-7D8E-A4F0-EA0DB3B87074}"/>
              </a:ext>
            </a:extLst>
          </p:cNvPr>
          <p:cNvSpPr txBox="1"/>
          <p:nvPr/>
        </p:nvSpPr>
        <p:spPr>
          <a:xfrm>
            <a:off x="630189" y="120700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717020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A52A4-CDF5-790C-B269-35FAB47F4A25}"/>
              </a:ext>
            </a:extLst>
          </p:cNvPr>
          <p:cNvSpPr>
            <a:spLocks noGrp="1"/>
          </p:cNvSpPr>
          <p:nvPr>
            <p:ph type="title"/>
          </p:nvPr>
        </p:nvSpPr>
        <p:spPr>
          <a:xfrm>
            <a:off x="29810" y="365125"/>
            <a:ext cx="9834280" cy="1325563"/>
          </a:xfrm>
        </p:spPr>
        <p:txBody>
          <a:bodyPr/>
          <a:lstStyle/>
          <a:p>
            <a:r>
              <a:rPr lang="en-US" b="1" dirty="0"/>
              <a:t>Residential Assistance to Families in Transition (RAFT) Eligibility</a:t>
            </a:r>
            <a:endParaRPr lang="en-US" sz="2800" b="1" dirty="0"/>
          </a:p>
        </p:txBody>
      </p:sp>
      <p:graphicFrame>
        <p:nvGraphicFramePr>
          <p:cNvPr id="14" name="TextBox 11">
            <a:extLst>
              <a:ext uri="{FF2B5EF4-FFF2-40B4-BE49-F238E27FC236}">
                <a16:creationId xmlns:a16="http://schemas.microsoft.com/office/drawing/2014/main" id="{1C814926-7A85-D368-EC1E-0A5FBD542492}"/>
              </a:ext>
            </a:extLst>
          </p:cNvPr>
          <p:cNvGraphicFramePr/>
          <p:nvPr>
            <p:extLst>
              <p:ext uri="{D42A27DB-BD31-4B8C-83A1-F6EECF244321}">
                <p14:modId xmlns:p14="http://schemas.microsoft.com/office/powerpoint/2010/main" val="2888161747"/>
              </p:ext>
            </p:extLst>
          </p:nvPr>
        </p:nvGraphicFramePr>
        <p:xfrm>
          <a:off x="228600" y="2526030"/>
          <a:ext cx="10858500" cy="34470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Picture 2">
            <a:extLst>
              <a:ext uri="{FF2B5EF4-FFF2-40B4-BE49-F238E27FC236}">
                <a16:creationId xmlns:a16="http://schemas.microsoft.com/office/drawing/2014/main" id="{F9C02F63-163B-2CCF-A47E-378DC1DC622C}"/>
              </a:ext>
            </a:extLst>
          </p:cNvPr>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9540097" y="41367"/>
            <a:ext cx="2616429" cy="8435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1897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A52A4-CDF5-790C-B269-35FAB47F4A25}"/>
              </a:ext>
            </a:extLst>
          </p:cNvPr>
          <p:cNvSpPr>
            <a:spLocks noGrp="1"/>
          </p:cNvSpPr>
          <p:nvPr>
            <p:ph type="title"/>
          </p:nvPr>
        </p:nvSpPr>
        <p:spPr>
          <a:xfrm>
            <a:off x="29810" y="365125"/>
            <a:ext cx="9834280" cy="1325563"/>
          </a:xfrm>
        </p:spPr>
        <p:txBody>
          <a:bodyPr/>
          <a:lstStyle/>
          <a:p>
            <a:r>
              <a:rPr lang="en-US" b="1" dirty="0"/>
              <a:t>Residential Assistance to Families in Transition (RAFT) – Eligible Uses</a:t>
            </a:r>
            <a:endParaRPr lang="en-US" sz="2800" b="1" dirty="0"/>
          </a:p>
        </p:txBody>
      </p:sp>
      <p:sp>
        <p:nvSpPr>
          <p:cNvPr id="7" name="Content Placeholder 6">
            <a:extLst>
              <a:ext uri="{FF2B5EF4-FFF2-40B4-BE49-F238E27FC236}">
                <a16:creationId xmlns:a16="http://schemas.microsoft.com/office/drawing/2014/main" id="{5617E40A-54CF-B915-CEC3-0D14DB93832D}"/>
              </a:ext>
            </a:extLst>
          </p:cNvPr>
          <p:cNvSpPr txBox="1">
            <a:spLocks noGrp="1"/>
          </p:cNvSpPr>
          <p:nvPr>
            <p:ph idx="1"/>
          </p:nvPr>
        </p:nvSpPr>
        <p:spPr>
          <a:xfrm>
            <a:off x="4032354" y="6430327"/>
            <a:ext cx="7708796" cy="341632"/>
          </a:xfrm>
          <a:prstGeom prst="rect">
            <a:avLst/>
          </a:prstGeom>
          <a:noFill/>
        </p:spPr>
        <p:txBody>
          <a:bodyPr wrap="square" rtlCol="0">
            <a:spAutoFit/>
          </a:bodyPr>
          <a:lstStyle/>
          <a:p>
            <a:pPr marL="0" indent="0" algn="ctr">
              <a:buNone/>
            </a:pPr>
            <a:endParaRPr lang="en-US" sz="1800" dirty="0"/>
          </a:p>
        </p:txBody>
      </p:sp>
      <p:graphicFrame>
        <p:nvGraphicFramePr>
          <p:cNvPr id="14" name="TextBox 11">
            <a:extLst>
              <a:ext uri="{FF2B5EF4-FFF2-40B4-BE49-F238E27FC236}">
                <a16:creationId xmlns:a16="http://schemas.microsoft.com/office/drawing/2014/main" id="{CF18E6D6-9405-8E04-B390-B042135CCEC4}"/>
              </a:ext>
            </a:extLst>
          </p:cNvPr>
          <p:cNvGraphicFramePr/>
          <p:nvPr>
            <p:extLst>
              <p:ext uri="{D42A27DB-BD31-4B8C-83A1-F6EECF244321}">
                <p14:modId xmlns:p14="http://schemas.microsoft.com/office/powerpoint/2010/main" val="3038946261"/>
              </p:ext>
            </p:extLst>
          </p:nvPr>
        </p:nvGraphicFramePr>
        <p:xfrm>
          <a:off x="228600" y="1538179"/>
          <a:ext cx="10755217" cy="46643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Content Placeholder 6">
            <a:extLst>
              <a:ext uri="{FF2B5EF4-FFF2-40B4-BE49-F238E27FC236}">
                <a16:creationId xmlns:a16="http://schemas.microsoft.com/office/drawing/2014/main" id="{FE7D6724-B7DE-B856-4CF9-CB7BC62BA1C0}"/>
              </a:ext>
            </a:extLst>
          </p:cNvPr>
          <p:cNvSpPr txBox="1">
            <a:spLocks/>
          </p:cNvSpPr>
          <p:nvPr/>
        </p:nvSpPr>
        <p:spPr>
          <a:xfrm>
            <a:off x="4032354" y="6088695"/>
            <a:ext cx="9030637" cy="341632"/>
          </a:xfrm>
          <a:prstGeom prst="rect">
            <a:avLst/>
          </a:prstGeom>
          <a:noFill/>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800" dirty="0"/>
              <a:t>Note: Up to $7,000 may be awarded per rolling 12-month period.</a:t>
            </a:r>
          </a:p>
        </p:txBody>
      </p:sp>
      <p:pic>
        <p:nvPicPr>
          <p:cNvPr id="4" name="Picture 3">
            <a:extLst>
              <a:ext uri="{FF2B5EF4-FFF2-40B4-BE49-F238E27FC236}">
                <a16:creationId xmlns:a16="http://schemas.microsoft.com/office/drawing/2014/main" id="{1CBFD532-98CC-C7D7-AE16-CB6C34521B4C}"/>
              </a:ext>
            </a:extLst>
          </p:cNvPr>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9221598" y="41367"/>
            <a:ext cx="2934928" cy="9461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93005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3" name="Rectangle 103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66402"/>
            <a:ext cx="12191998" cy="1590742"/>
          </a:xfrm>
          <a:prstGeom prst="rect">
            <a:avLst/>
          </a:prstGeom>
          <a:gradFill>
            <a:gsLst>
              <a:gs pos="0">
                <a:srgbClr val="000000"/>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5" name="Rectangle 103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70175"/>
            <a:ext cx="12185331" cy="1590742"/>
          </a:xfrm>
          <a:prstGeom prst="rect">
            <a:avLst/>
          </a:prstGeom>
          <a:gradFill>
            <a:gsLst>
              <a:gs pos="0">
                <a:schemeClr val="accent1">
                  <a:alpha val="0"/>
                </a:schemeClr>
              </a:gs>
              <a:gs pos="100000">
                <a:schemeClr val="accent1">
                  <a:lumMod val="50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7" name="Rectangle 103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5265546"/>
            <a:ext cx="4076698" cy="1590742"/>
          </a:xfrm>
          <a:prstGeom prst="rect">
            <a:avLst/>
          </a:prstGeom>
          <a:gradFill>
            <a:gsLst>
              <a:gs pos="0">
                <a:schemeClr val="accent1">
                  <a:lumMod val="50000"/>
                </a:schemeClr>
              </a:gs>
              <a:gs pos="100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9" name="Rectangle 103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3335" y="5263483"/>
            <a:ext cx="12192000" cy="1597433"/>
          </a:xfrm>
          <a:prstGeom prst="rect">
            <a:avLst/>
          </a:prstGeom>
          <a:gradFill>
            <a:gsLst>
              <a:gs pos="0">
                <a:srgbClr val="000000">
                  <a:alpha val="0"/>
                </a:srgbClr>
              </a:gs>
              <a:gs pos="99000">
                <a:schemeClr val="accent1">
                  <a:lumMod val="50000"/>
                  <a:alpha val="55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A9A52A4-CDF5-790C-B269-35FAB47F4A25}"/>
              </a:ext>
            </a:extLst>
          </p:cNvPr>
          <p:cNvSpPr>
            <a:spLocks noGrp="1"/>
          </p:cNvSpPr>
          <p:nvPr>
            <p:ph type="title"/>
          </p:nvPr>
        </p:nvSpPr>
        <p:spPr>
          <a:xfrm>
            <a:off x="1371599" y="5510253"/>
            <a:ext cx="9895951" cy="1033669"/>
          </a:xfrm>
        </p:spPr>
        <p:txBody>
          <a:bodyPr vert="horz" lIns="91440" tIns="45720" rIns="91440" bIns="45720" rtlCol="0" anchor="ctr">
            <a:normAutofit/>
          </a:bodyPr>
          <a:lstStyle/>
          <a:p>
            <a:r>
              <a:rPr lang="en-US" sz="4000" b="1" kern="1200" dirty="0">
                <a:solidFill>
                  <a:srgbClr val="FFFFFF"/>
                </a:solidFill>
                <a:latin typeface="+mj-lt"/>
                <a:ea typeface="+mj-ea"/>
                <a:cs typeface="+mj-cs"/>
              </a:rPr>
              <a:t>Thank you!</a:t>
            </a:r>
          </a:p>
        </p:txBody>
      </p:sp>
      <p:pic>
        <p:nvPicPr>
          <p:cNvPr id="1026" name="Picture 2">
            <a:extLst>
              <a:ext uri="{FF2B5EF4-FFF2-40B4-BE49-F238E27FC236}">
                <a16:creationId xmlns:a16="http://schemas.microsoft.com/office/drawing/2014/main" id="{A6A1A26A-880F-821E-36D2-7DEEBDBDDA1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909919" y="670446"/>
            <a:ext cx="5370481" cy="1731378"/>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4B936995-4B8B-2ADD-7A96-B5D1255DD38A}"/>
              </a:ext>
            </a:extLst>
          </p:cNvPr>
          <p:cNvSpPr txBox="1"/>
          <p:nvPr/>
        </p:nvSpPr>
        <p:spPr>
          <a:xfrm>
            <a:off x="621792" y="3833199"/>
            <a:ext cx="10802112" cy="1119982"/>
          </a:xfrm>
          <a:prstGeom prst="rect">
            <a:avLst/>
          </a:prstGeom>
        </p:spPr>
        <p:txBody>
          <a:bodyPr vert="horz" lIns="91440" tIns="45720" rIns="91440" bIns="45720" rtlCol="0" anchor="ctr">
            <a:normAutofit/>
          </a:bodyPr>
          <a:lstStyle/>
          <a:p>
            <a:pPr>
              <a:lnSpc>
                <a:spcPct val="90000"/>
              </a:lnSpc>
              <a:spcAft>
                <a:spcPts val="600"/>
              </a:spcAft>
            </a:pPr>
            <a:r>
              <a:rPr lang="en-US" sz="2000" dirty="0"/>
              <a:t>Anne Marie Belrose, Executive Director</a:t>
            </a:r>
          </a:p>
          <a:p>
            <a:pPr>
              <a:lnSpc>
                <a:spcPct val="90000"/>
              </a:lnSpc>
              <a:spcAft>
                <a:spcPts val="600"/>
              </a:spcAft>
            </a:pPr>
            <a:r>
              <a:rPr lang="en-US" sz="2000" dirty="0">
                <a:hlinkClick r:id="rId4"/>
              </a:rPr>
              <a:t>ambelrose@regionalhousingnetwork.org</a:t>
            </a:r>
            <a:endParaRPr lang="en-US" sz="2000" dirty="0"/>
          </a:p>
          <a:p>
            <a:pPr>
              <a:lnSpc>
                <a:spcPct val="90000"/>
              </a:lnSpc>
              <a:spcAft>
                <a:spcPts val="600"/>
              </a:spcAft>
            </a:pPr>
            <a:r>
              <a:rPr lang="en-US" sz="2000" dirty="0"/>
              <a:t>781.608.5692</a:t>
            </a:r>
          </a:p>
        </p:txBody>
      </p:sp>
      <p:sp>
        <p:nvSpPr>
          <p:cNvPr id="12" name="TextBox 11">
            <a:extLst>
              <a:ext uri="{FF2B5EF4-FFF2-40B4-BE49-F238E27FC236}">
                <a16:creationId xmlns:a16="http://schemas.microsoft.com/office/drawing/2014/main" id="{6608D5A5-D95D-6B40-129E-F722C02481AE}"/>
              </a:ext>
            </a:extLst>
          </p:cNvPr>
          <p:cNvSpPr txBox="1"/>
          <p:nvPr/>
        </p:nvSpPr>
        <p:spPr>
          <a:xfrm>
            <a:off x="1136429" y="2278173"/>
            <a:ext cx="6467867" cy="4579827"/>
          </a:xfrm>
          <a:prstGeom prst="rect">
            <a:avLst/>
          </a:prstGeom>
        </p:spPr>
        <p:txBody>
          <a:bodyPr vert="horz" lIns="91440" tIns="45720" rIns="91440" bIns="45720" rtlCol="0" anchor="ctr">
            <a:normAutofit/>
          </a:bodyPr>
          <a:lstStyle/>
          <a:p>
            <a:pPr>
              <a:lnSpc>
                <a:spcPct val="90000"/>
              </a:lnSpc>
            </a:pPr>
            <a:endParaRPr lang="en-US" sz="1700" dirty="0"/>
          </a:p>
        </p:txBody>
      </p:sp>
    </p:spTree>
    <p:extLst>
      <p:ext uri="{BB962C8B-B14F-4D97-AF65-F5344CB8AC3E}">
        <p14:creationId xmlns:p14="http://schemas.microsoft.com/office/powerpoint/2010/main" val="497433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F057AF7-73E8-61DB-5DC6-99DF9464968B}"/>
            </a:ext>
          </a:extLst>
        </p:cNvPr>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DDCAF372-5A04-25B3-7B3B-88C3355C35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8371C6E8-B893-A2BB-4C86-C56329AC1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66402"/>
            <a:ext cx="12191998" cy="1590742"/>
          </a:xfrm>
          <a:prstGeom prst="rect">
            <a:avLst/>
          </a:prstGeom>
          <a:gradFill>
            <a:gsLst>
              <a:gs pos="0">
                <a:srgbClr val="000000"/>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46EBEF5B-F4C2-7C37-0390-38452AB7D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70175"/>
            <a:ext cx="12185331" cy="1590742"/>
          </a:xfrm>
          <a:prstGeom prst="rect">
            <a:avLst/>
          </a:prstGeom>
          <a:gradFill>
            <a:gsLst>
              <a:gs pos="0">
                <a:schemeClr val="accent1">
                  <a:alpha val="0"/>
                </a:schemeClr>
              </a:gs>
              <a:gs pos="100000">
                <a:schemeClr val="accent1">
                  <a:lumMod val="50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0DF5310D-67F3-99FF-AFDE-5BFD3880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5265546"/>
            <a:ext cx="4076698" cy="1590742"/>
          </a:xfrm>
          <a:prstGeom prst="rect">
            <a:avLst/>
          </a:prstGeom>
          <a:gradFill>
            <a:gsLst>
              <a:gs pos="0">
                <a:schemeClr val="accent1">
                  <a:lumMod val="50000"/>
                </a:schemeClr>
              </a:gs>
              <a:gs pos="100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668EADF5-0021-BD16-A185-A5B3283BE9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3335" y="5263483"/>
            <a:ext cx="12192000" cy="1597433"/>
          </a:xfrm>
          <a:prstGeom prst="rect">
            <a:avLst/>
          </a:prstGeom>
          <a:gradFill>
            <a:gsLst>
              <a:gs pos="0">
                <a:srgbClr val="000000">
                  <a:alpha val="0"/>
                </a:srgbClr>
              </a:gs>
              <a:gs pos="99000">
                <a:schemeClr val="accent1">
                  <a:lumMod val="50000"/>
                  <a:alpha val="55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9C441AA-D114-11C2-ADA6-5606140A444F}"/>
              </a:ext>
            </a:extLst>
          </p:cNvPr>
          <p:cNvSpPr>
            <a:spLocks noGrp="1"/>
          </p:cNvSpPr>
          <p:nvPr>
            <p:ph type="title"/>
          </p:nvPr>
        </p:nvSpPr>
        <p:spPr>
          <a:xfrm>
            <a:off x="1371599" y="5510253"/>
            <a:ext cx="9895951" cy="1033669"/>
          </a:xfrm>
        </p:spPr>
        <p:txBody>
          <a:bodyPr vert="horz" lIns="91440" tIns="45720" rIns="91440" bIns="45720" rtlCol="0" anchor="ctr">
            <a:normAutofit/>
          </a:bodyPr>
          <a:lstStyle/>
          <a:p>
            <a:r>
              <a:rPr lang="en-US" sz="3700" b="1" dirty="0">
                <a:solidFill>
                  <a:srgbClr val="FFFFFF"/>
                </a:solidFill>
              </a:rPr>
              <a:t>Agenda</a:t>
            </a:r>
            <a:endParaRPr lang="en-US" sz="3700" b="1" kern="1200" dirty="0">
              <a:solidFill>
                <a:srgbClr val="FFFFFF"/>
              </a:solidFill>
              <a:latin typeface="+mj-lt"/>
              <a:ea typeface="+mj-ea"/>
              <a:cs typeface="+mj-cs"/>
            </a:endParaRPr>
          </a:p>
        </p:txBody>
      </p:sp>
      <p:pic>
        <p:nvPicPr>
          <p:cNvPr id="3" name="Picture 2">
            <a:extLst>
              <a:ext uri="{FF2B5EF4-FFF2-40B4-BE49-F238E27FC236}">
                <a16:creationId xmlns:a16="http://schemas.microsoft.com/office/drawing/2014/main" id="{38273FDD-C542-83A8-5500-01335C25D628}"/>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156448" y="144667"/>
            <a:ext cx="3864864" cy="1245986"/>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7156A0A6-83A9-82CE-4980-D9E185803123}"/>
              </a:ext>
            </a:extLst>
          </p:cNvPr>
          <p:cNvSpPr txBox="1"/>
          <p:nvPr/>
        </p:nvSpPr>
        <p:spPr>
          <a:xfrm>
            <a:off x="419100" y="2010208"/>
            <a:ext cx="9853982" cy="2942973"/>
          </a:xfrm>
          <a:prstGeom prst="rect">
            <a:avLst/>
          </a:prstGeom>
        </p:spPr>
        <p:txBody>
          <a:bodyPr vert="horz" lIns="91440" tIns="45720" rIns="91440" bIns="45720" rtlCol="0" anchor="ctr">
            <a:noAutofit/>
          </a:bodyPr>
          <a:lstStyle/>
          <a:p>
            <a:pPr marL="342900" lvl="0" indent="-228600">
              <a:lnSpc>
                <a:spcPct val="90000"/>
              </a:lnSpc>
              <a:buFont typeface="Arial" panose="020B0604020202020204" pitchFamily="34" charset="0"/>
              <a:buChar char="•"/>
            </a:pPr>
            <a:endParaRPr lang="en-US" sz="2000" dirty="0"/>
          </a:p>
        </p:txBody>
      </p:sp>
      <p:sp>
        <p:nvSpPr>
          <p:cNvPr id="4" name="TextBox 3">
            <a:extLst>
              <a:ext uri="{FF2B5EF4-FFF2-40B4-BE49-F238E27FC236}">
                <a16:creationId xmlns:a16="http://schemas.microsoft.com/office/drawing/2014/main" id="{10CD3136-D1F0-F665-9BC2-FF228CF97C03}"/>
              </a:ext>
            </a:extLst>
          </p:cNvPr>
          <p:cNvSpPr txBox="1"/>
          <p:nvPr/>
        </p:nvSpPr>
        <p:spPr>
          <a:xfrm>
            <a:off x="691527" y="636171"/>
            <a:ext cx="7458254" cy="2308324"/>
          </a:xfrm>
          <a:prstGeom prst="rect">
            <a:avLst/>
          </a:prstGeom>
          <a:noFill/>
        </p:spPr>
        <p:txBody>
          <a:bodyPr wrap="square" rtlCol="0">
            <a:spAutoFit/>
          </a:bodyPr>
          <a:lstStyle/>
          <a:p>
            <a:pPr lvl="0"/>
            <a:r>
              <a:rPr lang="en-US" sz="2400" b="1" dirty="0"/>
              <a:t>MBTA Communities Act</a:t>
            </a:r>
          </a:p>
          <a:p>
            <a:pPr lvl="0"/>
            <a:endParaRPr lang="en-US" sz="2400" b="1" dirty="0"/>
          </a:p>
          <a:p>
            <a:pPr lvl="0"/>
            <a:r>
              <a:rPr lang="en-US" sz="2400" b="1" dirty="0"/>
              <a:t>Affordable Homes Act</a:t>
            </a:r>
          </a:p>
          <a:p>
            <a:pPr lvl="0"/>
            <a:endParaRPr lang="en-US" sz="2400" b="1" dirty="0"/>
          </a:p>
          <a:p>
            <a:pPr lvl="0"/>
            <a:r>
              <a:rPr lang="en-US" sz="2400" b="1" dirty="0"/>
              <a:t>Residential Assistance to Families in Transition (RAFT)</a:t>
            </a:r>
          </a:p>
          <a:p>
            <a:pPr lvl="0"/>
            <a:endParaRPr lang="en-US" sz="2400" b="1" dirty="0"/>
          </a:p>
        </p:txBody>
      </p:sp>
    </p:spTree>
    <p:extLst>
      <p:ext uri="{BB962C8B-B14F-4D97-AF65-F5344CB8AC3E}">
        <p14:creationId xmlns:p14="http://schemas.microsoft.com/office/powerpoint/2010/main" val="3809396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A52A4-CDF5-790C-B269-35FAB47F4A25}"/>
              </a:ext>
            </a:extLst>
          </p:cNvPr>
          <p:cNvSpPr>
            <a:spLocks noGrp="1"/>
          </p:cNvSpPr>
          <p:nvPr>
            <p:ph type="title"/>
          </p:nvPr>
        </p:nvSpPr>
        <p:spPr/>
        <p:txBody>
          <a:bodyPr/>
          <a:lstStyle/>
          <a:p>
            <a:r>
              <a:rPr lang="en-US" b="1" dirty="0"/>
              <a:t>MBTA Communities Act</a:t>
            </a:r>
          </a:p>
        </p:txBody>
      </p:sp>
      <p:pic>
        <p:nvPicPr>
          <p:cNvPr id="3" name="Picture 2">
            <a:extLst>
              <a:ext uri="{FF2B5EF4-FFF2-40B4-BE49-F238E27FC236}">
                <a16:creationId xmlns:a16="http://schemas.microsoft.com/office/drawing/2014/main" id="{47AAE806-593A-3D69-F42D-90AD6A9870E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44559" y="345805"/>
            <a:ext cx="3737164" cy="1204816"/>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4">
            <a:extLst>
              <a:ext uri="{FF2B5EF4-FFF2-40B4-BE49-F238E27FC236}">
                <a16:creationId xmlns:a16="http://schemas.microsoft.com/office/drawing/2014/main" id="{2588CD5A-6DB1-BA44-F087-1F865382F8E9}"/>
              </a:ext>
            </a:extLst>
          </p:cNvPr>
          <p:cNvSpPr>
            <a:spLocks noGrp="1"/>
          </p:cNvSpPr>
          <p:nvPr>
            <p:ph idx="1"/>
          </p:nvPr>
        </p:nvSpPr>
        <p:spPr/>
        <p:txBody>
          <a:bodyPr>
            <a:normAutofit lnSpcReduction="10000"/>
          </a:bodyPr>
          <a:lstStyle/>
          <a:p>
            <a:pPr marL="0" indent="0">
              <a:buNone/>
            </a:pPr>
            <a:r>
              <a:rPr lang="en-US" dirty="0"/>
              <a:t>Massachusetts Bay Transit Authority is the Commonwealth’s public transportation infrastructure agency, including subway, commuter rail, buses, and ferries.</a:t>
            </a:r>
          </a:p>
          <a:p>
            <a:pPr marL="0" indent="0">
              <a:buNone/>
            </a:pPr>
            <a:endParaRPr lang="en-US" dirty="0"/>
          </a:p>
          <a:p>
            <a:pPr marL="0" indent="0">
              <a:buNone/>
            </a:pPr>
            <a:r>
              <a:rPr lang="en-US" dirty="0"/>
              <a:t>The Act amended the zoning law in 2021 to encourage higher density development near transit in 177 of the Commonwealth’s 351 cities and towns.</a:t>
            </a:r>
          </a:p>
          <a:p>
            <a:pPr marL="0" indent="0">
              <a:buNone/>
            </a:pPr>
            <a:endParaRPr lang="en-US" dirty="0"/>
          </a:p>
          <a:p>
            <a:pPr marL="0" indent="0">
              <a:buNone/>
            </a:pPr>
            <a:r>
              <a:rPr lang="en-US" dirty="0"/>
              <a:t>It requires towns with MBTA access to create at least one zoning district allowing multi-family housing by right within 0.5 miles of stations.</a:t>
            </a:r>
          </a:p>
          <a:p>
            <a:pPr marL="0" indent="0">
              <a:buNone/>
            </a:pPr>
            <a:endParaRPr lang="en-US" dirty="0"/>
          </a:p>
        </p:txBody>
      </p:sp>
    </p:spTree>
    <p:extLst>
      <p:ext uri="{BB962C8B-B14F-4D97-AF65-F5344CB8AC3E}">
        <p14:creationId xmlns:p14="http://schemas.microsoft.com/office/powerpoint/2010/main" val="656440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C33848B-9A6C-55E1-C111-4043BA7C120B}"/>
            </a:ext>
          </a:extLst>
        </p:cNvPr>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A0740D7D-E694-C9FE-1510-D14071D956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B00ABC91-3FDA-0238-FA2F-2A6B4A4830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66402"/>
            <a:ext cx="12191998" cy="1590742"/>
          </a:xfrm>
          <a:prstGeom prst="rect">
            <a:avLst/>
          </a:prstGeom>
          <a:gradFill>
            <a:gsLst>
              <a:gs pos="0">
                <a:srgbClr val="000000"/>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3FEE08BE-2CD5-4753-F1B7-EC43C7E95C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70175"/>
            <a:ext cx="12185331" cy="1590742"/>
          </a:xfrm>
          <a:prstGeom prst="rect">
            <a:avLst/>
          </a:prstGeom>
          <a:gradFill>
            <a:gsLst>
              <a:gs pos="0">
                <a:schemeClr val="accent1">
                  <a:alpha val="0"/>
                </a:schemeClr>
              </a:gs>
              <a:gs pos="100000">
                <a:schemeClr val="accent1">
                  <a:lumMod val="50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A395A668-E5AB-7DFA-F9E7-E727505734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5265546"/>
            <a:ext cx="4076698" cy="1590742"/>
          </a:xfrm>
          <a:prstGeom prst="rect">
            <a:avLst/>
          </a:prstGeom>
          <a:gradFill>
            <a:gsLst>
              <a:gs pos="0">
                <a:schemeClr val="accent1">
                  <a:lumMod val="50000"/>
                </a:schemeClr>
              </a:gs>
              <a:gs pos="100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BEC92984-21C8-FE21-0111-7B65D9ABB4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3335" y="5263483"/>
            <a:ext cx="12192000" cy="1597433"/>
          </a:xfrm>
          <a:prstGeom prst="rect">
            <a:avLst/>
          </a:prstGeom>
          <a:gradFill>
            <a:gsLst>
              <a:gs pos="0">
                <a:srgbClr val="000000">
                  <a:alpha val="0"/>
                </a:srgbClr>
              </a:gs>
              <a:gs pos="99000">
                <a:schemeClr val="accent1">
                  <a:lumMod val="50000"/>
                  <a:alpha val="55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77A42EF-D366-5FC7-DEF3-AE0ECAFFC72B}"/>
              </a:ext>
            </a:extLst>
          </p:cNvPr>
          <p:cNvSpPr>
            <a:spLocks noGrp="1"/>
          </p:cNvSpPr>
          <p:nvPr>
            <p:ph type="title"/>
          </p:nvPr>
        </p:nvSpPr>
        <p:spPr>
          <a:xfrm>
            <a:off x="1371599" y="5510253"/>
            <a:ext cx="9895951" cy="1033669"/>
          </a:xfrm>
        </p:spPr>
        <p:txBody>
          <a:bodyPr vert="horz" lIns="91440" tIns="45720" rIns="91440" bIns="45720" rtlCol="0" anchor="ctr">
            <a:normAutofit/>
          </a:bodyPr>
          <a:lstStyle/>
          <a:p>
            <a:r>
              <a:rPr lang="en-US" sz="3700" b="1" dirty="0">
                <a:solidFill>
                  <a:srgbClr val="FFFFFF"/>
                </a:solidFill>
              </a:rPr>
              <a:t>MBTA Communities Act</a:t>
            </a:r>
            <a:endParaRPr lang="en-US" sz="3700" b="1" kern="1200" dirty="0">
              <a:solidFill>
                <a:srgbClr val="FFFFFF"/>
              </a:solidFill>
              <a:latin typeface="+mj-lt"/>
              <a:ea typeface="+mj-ea"/>
              <a:cs typeface="+mj-cs"/>
            </a:endParaRPr>
          </a:p>
        </p:txBody>
      </p:sp>
      <p:pic>
        <p:nvPicPr>
          <p:cNvPr id="3" name="Picture 2">
            <a:extLst>
              <a:ext uri="{FF2B5EF4-FFF2-40B4-BE49-F238E27FC236}">
                <a16:creationId xmlns:a16="http://schemas.microsoft.com/office/drawing/2014/main" id="{AAAA6CFE-AAA1-410E-F0B1-DD550324BB99}"/>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790687" y="144666"/>
            <a:ext cx="3974593" cy="1281361"/>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5C38733E-759E-301F-D3B4-19EB478DB677}"/>
              </a:ext>
            </a:extLst>
          </p:cNvPr>
          <p:cNvSpPr txBox="1"/>
          <p:nvPr/>
        </p:nvSpPr>
        <p:spPr>
          <a:xfrm>
            <a:off x="419100" y="2010208"/>
            <a:ext cx="9853982" cy="2942973"/>
          </a:xfrm>
          <a:prstGeom prst="rect">
            <a:avLst/>
          </a:prstGeom>
        </p:spPr>
        <p:txBody>
          <a:bodyPr vert="horz" lIns="91440" tIns="45720" rIns="91440" bIns="45720" rtlCol="0" anchor="ctr">
            <a:noAutofit/>
          </a:bodyPr>
          <a:lstStyle/>
          <a:p>
            <a:pPr marL="342900" lvl="0" indent="-228600">
              <a:lnSpc>
                <a:spcPct val="90000"/>
              </a:lnSpc>
              <a:buFont typeface="Arial" panose="020B0604020202020204" pitchFamily="34" charset="0"/>
              <a:buChar char="•"/>
            </a:pPr>
            <a:endParaRPr lang="en-US" sz="2000" dirty="0"/>
          </a:p>
        </p:txBody>
      </p:sp>
      <p:sp>
        <p:nvSpPr>
          <p:cNvPr id="4" name="TextBox 3">
            <a:extLst>
              <a:ext uri="{FF2B5EF4-FFF2-40B4-BE49-F238E27FC236}">
                <a16:creationId xmlns:a16="http://schemas.microsoft.com/office/drawing/2014/main" id="{0388D697-66FB-C7C0-03AF-9D8E2A227B74}"/>
              </a:ext>
            </a:extLst>
          </p:cNvPr>
          <p:cNvSpPr txBox="1"/>
          <p:nvPr/>
        </p:nvSpPr>
        <p:spPr>
          <a:xfrm>
            <a:off x="426720" y="314079"/>
            <a:ext cx="11338560" cy="5170646"/>
          </a:xfrm>
          <a:prstGeom prst="rect">
            <a:avLst/>
          </a:prstGeom>
          <a:noFill/>
        </p:spPr>
        <p:txBody>
          <a:bodyPr wrap="square" rtlCol="0">
            <a:spAutoFit/>
          </a:bodyPr>
          <a:lstStyle/>
          <a:p>
            <a:r>
              <a:rPr lang="en-US" sz="2400" b="1" u="sng" dirty="0"/>
              <a:t>Targeted Areas</a:t>
            </a:r>
            <a:r>
              <a:rPr lang="en-US" sz="2400" b="1" dirty="0"/>
              <a:t>: </a:t>
            </a:r>
            <a:r>
              <a:rPr lang="en-US" sz="2400" dirty="0"/>
              <a:t>Applies to rapid transit, commuter </a:t>
            </a:r>
          </a:p>
          <a:p>
            <a:r>
              <a:rPr lang="en-US" sz="2400" dirty="0"/>
              <a:t>rails, and adjacent communities within the MBTA </a:t>
            </a:r>
          </a:p>
          <a:p>
            <a:r>
              <a:rPr lang="en-US" sz="2400" dirty="0"/>
              <a:t>service area</a:t>
            </a:r>
          </a:p>
          <a:p>
            <a:endParaRPr lang="en-US" sz="2400" dirty="0"/>
          </a:p>
          <a:p>
            <a:r>
              <a:rPr lang="en-US" sz="2400" b="1" u="sng" dirty="0"/>
              <a:t>Zoning:</a:t>
            </a:r>
            <a:r>
              <a:rPr lang="en-US" sz="2400" dirty="0"/>
              <a:t> districts must allow minimum gross density of 15 units per acre, </a:t>
            </a:r>
            <a:br>
              <a:rPr lang="en-US" sz="2400" dirty="0"/>
            </a:br>
            <a:r>
              <a:rPr lang="en-US" sz="2400" dirty="0"/>
              <a:t>be “reasonable in size: and allow families with children</a:t>
            </a:r>
          </a:p>
          <a:p>
            <a:endParaRPr lang="en-US" sz="2400" dirty="0"/>
          </a:p>
          <a:p>
            <a:r>
              <a:rPr lang="en-US" sz="2400" b="1" u="sng" dirty="0"/>
              <a:t>Deadline</a:t>
            </a:r>
            <a:r>
              <a:rPr lang="en-US" sz="2400" b="1" dirty="0"/>
              <a:t>:</a:t>
            </a:r>
            <a:r>
              <a:rPr lang="en-US" sz="2400" dirty="0"/>
              <a:t> Impacted communities were required to complete zoning  by December 31, 2023 or December 31, 2025, depending on community type</a:t>
            </a:r>
          </a:p>
          <a:p>
            <a:endParaRPr lang="en-US" dirty="0"/>
          </a:p>
          <a:p>
            <a:endParaRPr lang="en-US" dirty="0"/>
          </a:p>
          <a:p>
            <a:r>
              <a:rPr lang="en-US" sz="2400" b="1" u="sng" dirty="0"/>
              <a:t>Consequences</a:t>
            </a:r>
            <a:r>
              <a:rPr lang="en-US" sz="2400" b="1" dirty="0"/>
              <a:t>: </a:t>
            </a:r>
            <a:r>
              <a:rPr lang="en-US" sz="2400" dirty="0"/>
              <a:t>Non-compliant towns risk losing state funding for infrastructure</a:t>
            </a:r>
          </a:p>
          <a:p>
            <a:endParaRPr lang="en-US" dirty="0"/>
          </a:p>
          <a:p>
            <a:endParaRPr lang="en-US" dirty="0"/>
          </a:p>
          <a:p>
            <a:endParaRPr lang="en-US" dirty="0"/>
          </a:p>
        </p:txBody>
      </p:sp>
    </p:spTree>
    <p:extLst>
      <p:ext uri="{BB962C8B-B14F-4D97-AF65-F5344CB8AC3E}">
        <p14:creationId xmlns:p14="http://schemas.microsoft.com/office/powerpoint/2010/main" val="1805086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F484746-FEC1-8D3B-0DB6-30F6EB61ADDC}"/>
            </a:ext>
          </a:extLst>
        </p:cNvPr>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36A7ED1F-7CAA-9FEB-8C37-51AE00B074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CAC3EBD4-34A4-5932-42E2-B4CCE7534E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66402"/>
            <a:ext cx="12191998" cy="1590742"/>
          </a:xfrm>
          <a:prstGeom prst="rect">
            <a:avLst/>
          </a:prstGeom>
          <a:gradFill>
            <a:gsLst>
              <a:gs pos="0">
                <a:srgbClr val="000000"/>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CC6CEDEA-5494-D769-0171-F9238DF001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70175"/>
            <a:ext cx="12185331" cy="1590742"/>
          </a:xfrm>
          <a:prstGeom prst="rect">
            <a:avLst/>
          </a:prstGeom>
          <a:gradFill>
            <a:gsLst>
              <a:gs pos="0">
                <a:schemeClr val="accent1">
                  <a:alpha val="0"/>
                </a:schemeClr>
              </a:gs>
              <a:gs pos="100000">
                <a:schemeClr val="accent1">
                  <a:lumMod val="50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F10B1B89-4ACF-5F92-0779-2422643A01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5265546"/>
            <a:ext cx="4076698" cy="1590742"/>
          </a:xfrm>
          <a:prstGeom prst="rect">
            <a:avLst/>
          </a:prstGeom>
          <a:gradFill>
            <a:gsLst>
              <a:gs pos="0">
                <a:schemeClr val="accent1">
                  <a:lumMod val="50000"/>
                </a:schemeClr>
              </a:gs>
              <a:gs pos="100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2448CBD5-6F79-7386-A9DB-E82FD477C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3335" y="5263483"/>
            <a:ext cx="12192000" cy="1597433"/>
          </a:xfrm>
          <a:prstGeom prst="rect">
            <a:avLst/>
          </a:prstGeom>
          <a:gradFill>
            <a:gsLst>
              <a:gs pos="0">
                <a:srgbClr val="000000">
                  <a:alpha val="0"/>
                </a:srgbClr>
              </a:gs>
              <a:gs pos="99000">
                <a:schemeClr val="accent1">
                  <a:lumMod val="50000"/>
                  <a:alpha val="55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C3FF7C9-9EE3-0F50-6281-996A4886398C}"/>
              </a:ext>
            </a:extLst>
          </p:cNvPr>
          <p:cNvSpPr>
            <a:spLocks noGrp="1"/>
          </p:cNvSpPr>
          <p:nvPr>
            <p:ph type="title"/>
          </p:nvPr>
        </p:nvSpPr>
        <p:spPr>
          <a:xfrm>
            <a:off x="1371599" y="5510253"/>
            <a:ext cx="9895951" cy="1033669"/>
          </a:xfrm>
        </p:spPr>
        <p:txBody>
          <a:bodyPr vert="horz" lIns="91440" tIns="45720" rIns="91440" bIns="45720" rtlCol="0" anchor="ctr">
            <a:normAutofit/>
          </a:bodyPr>
          <a:lstStyle/>
          <a:p>
            <a:r>
              <a:rPr lang="en-US" sz="3700" b="1" dirty="0">
                <a:solidFill>
                  <a:srgbClr val="FFFFFF"/>
                </a:solidFill>
              </a:rPr>
              <a:t>MBTA Communities Act</a:t>
            </a:r>
            <a:endParaRPr lang="en-US" sz="3700" b="1" kern="1200" dirty="0">
              <a:solidFill>
                <a:srgbClr val="FFFFFF"/>
              </a:solidFill>
              <a:latin typeface="+mj-lt"/>
              <a:ea typeface="+mj-ea"/>
              <a:cs typeface="+mj-cs"/>
            </a:endParaRPr>
          </a:p>
        </p:txBody>
      </p:sp>
      <p:pic>
        <p:nvPicPr>
          <p:cNvPr id="3" name="Picture 2">
            <a:extLst>
              <a:ext uri="{FF2B5EF4-FFF2-40B4-BE49-F238E27FC236}">
                <a16:creationId xmlns:a16="http://schemas.microsoft.com/office/drawing/2014/main" id="{1F6D612B-56C6-2155-C59E-D97537BF6B91}"/>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790687" y="144666"/>
            <a:ext cx="3974593" cy="1281361"/>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FB0229E7-12D6-7E84-D564-EE59A1BC2115}"/>
              </a:ext>
            </a:extLst>
          </p:cNvPr>
          <p:cNvSpPr txBox="1"/>
          <p:nvPr/>
        </p:nvSpPr>
        <p:spPr>
          <a:xfrm>
            <a:off x="419100" y="2010208"/>
            <a:ext cx="9853982" cy="2942973"/>
          </a:xfrm>
          <a:prstGeom prst="rect">
            <a:avLst/>
          </a:prstGeom>
        </p:spPr>
        <p:txBody>
          <a:bodyPr vert="horz" lIns="91440" tIns="45720" rIns="91440" bIns="45720" rtlCol="0" anchor="ctr">
            <a:noAutofit/>
          </a:bodyPr>
          <a:lstStyle/>
          <a:p>
            <a:pPr marL="342900" lvl="0" indent="-228600">
              <a:lnSpc>
                <a:spcPct val="90000"/>
              </a:lnSpc>
              <a:buFont typeface="Arial" panose="020B0604020202020204" pitchFamily="34" charset="0"/>
              <a:buChar char="•"/>
            </a:pPr>
            <a:endParaRPr lang="en-US" sz="2000" dirty="0"/>
          </a:p>
        </p:txBody>
      </p:sp>
      <p:sp>
        <p:nvSpPr>
          <p:cNvPr id="5" name="TextBox 4">
            <a:extLst>
              <a:ext uri="{FF2B5EF4-FFF2-40B4-BE49-F238E27FC236}">
                <a16:creationId xmlns:a16="http://schemas.microsoft.com/office/drawing/2014/main" id="{3EBC2919-CA32-206A-1F35-CB8712324CFC}"/>
              </a:ext>
            </a:extLst>
          </p:cNvPr>
          <p:cNvSpPr txBox="1"/>
          <p:nvPr/>
        </p:nvSpPr>
        <p:spPr>
          <a:xfrm>
            <a:off x="354562" y="332739"/>
            <a:ext cx="11222672" cy="5232202"/>
          </a:xfrm>
          <a:prstGeom prst="rect">
            <a:avLst/>
          </a:prstGeom>
          <a:noFill/>
        </p:spPr>
        <p:txBody>
          <a:bodyPr wrap="square" rtlCol="0">
            <a:spAutoFit/>
          </a:bodyPr>
          <a:lstStyle/>
          <a:p>
            <a:r>
              <a:rPr lang="en-US" sz="2800" dirty="0"/>
              <a:t>So far, so good…</a:t>
            </a:r>
          </a:p>
          <a:p>
            <a:endParaRPr lang="en-US" dirty="0"/>
          </a:p>
          <a:p>
            <a:endParaRPr lang="en-US" dirty="0"/>
          </a:p>
          <a:p>
            <a:r>
              <a:rPr lang="en-US" sz="2400" dirty="0"/>
              <a:t>Five years in….</a:t>
            </a:r>
          </a:p>
          <a:p>
            <a:endParaRPr lang="en-US" sz="2400" dirty="0"/>
          </a:p>
          <a:p>
            <a:pPr marL="285750" indent="-285750">
              <a:buFont typeface="Arial" panose="020B0604020202020204" pitchFamily="34" charset="0"/>
              <a:buChar char="•"/>
            </a:pPr>
            <a:r>
              <a:rPr lang="en-US" sz="2400" dirty="0"/>
              <a:t>7,000 units in the permitting, construction, or occupancy pipeline</a:t>
            </a:r>
          </a:p>
          <a:p>
            <a:pPr marL="285750" indent="-285750">
              <a:buFont typeface="Arial" panose="020B0604020202020204" pitchFamily="34" charset="0"/>
              <a:buChar char="•"/>
            </a:pPr>
            <a:r>
              <a:rPr lang="en-US" sz="2400" dirty="0"/>
              <a:t>34 Communities</a:t>
            </a:r>
          </a:p>
          <a:p>
            <a:pPr marL="285750" indent="-285750">
              <a:buFont typeface="Arial" panose="020B0604020202020204" pitchFamily="34" charset="0"/>
              <a:buChar char="•"/>
            </a:pPr>
            <a:r>
              <a:rPr lang="en-US" sz="2400" dirty="0"/>
              <a:t>100 projects</a:t>
            </a:r>
          </a:p>
          <a:p>
            <a:pPr marL="742950" lvl="1" indent="-285750">
              <a:buFont typeface="Arial" panose="020B0604020202020204" pitchFamily="34" charset="0"/>
              <a:buChar char="•"/>
            </a:pPr>
            <a:r>
              <a:rPr lang="en-US" sz="2400" dirty="0"/>
              <a:t>Of those 100 projects, 19 projects contained more than 100 units</a:t>
            </a:r>
          </a:p>
          <a:p>
            <a:pPr marL="742950" lvl="1" indent="-285750">
              <a:buFont typeface="Arial" panose="020B0604020202020204" pitchFamily="34" charset="0"/>
              <a:buChar char="•"/>
            </a:pPr>
            <a:r>
              <a:rPr lang="en-US" sz="2400" dirty="0"/>
              <a:t>Projects range in size from 2 to more than 500 units.</a:t>
            </a:r>
          </a:p>
          <a:p>
            <a:pPr lvl="1"/>
            <a:endParaRPr lang="en-US" dirty="0"/>
          </a:p>
          <a:p>
            <a:pPr lvl="1"/>
            <a:endParaRPr lang="en-US" dirty="0"/>
          </a:p>
          <a:p>
            <a:pPr lvl="1"/>
            <a:r>
              <a:rPr lang="en-US" sz="2400" dirty="0"/>
              <a:t>But – 12 communities covered by the Act are the subject of litigation by the Attorney General for failure to comply.</a:t>
            </a:r>
          </a:p>
          <a:p>
            <a:pPr lvl="1"/>
            <a:endParaRPr lang="en-US" dirty="0"/>
          </a:p>
        </p:txBody>
      </p:sp>
    </p:spTree>
    <p:extLst>
      <p:ext uri="{BB962C8B-B14F-4D97-AF65-F5344CB8AC3E}">
        <p14:creationId xmlns:p14="http://schemas.microsoft.com/office/powerpoint/2010/main" val="3019312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BFBEA11-3EED-03BD-4280-B175254C7B1B}"/>
            </a:ext>
          </a:extLst>
        </p:cNvPr>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776FB3AB-0320-A2CC-F6B6-0D9DD89686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0999D347-F96F-6868-33DB-2017E6793F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66402"/>
            <a:ext cx="12191998" cy="1590742"/>
          </a:xfrm>
          <a:prstGeom prst="rect">
            <a:avLst/>
          </a:prstGeom>
          <a:gradFill>
            <a:gsLst>
              <a:gs pos="0">
                <a:srgbClr val="000000"/>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1D0D11EE-6505-AB83-C669-F57274F5DB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70175"/>
            <a:ext cx="12185331" cy="1590742"/>
          </a:xfrm>
          <a:prstGeom prst="rect">
            <a:avLst/>
          </a:prstGeom>
          <a:gradFill>
            <a:gsLst>
              <a:gs pos="0">
                <a:schemeClr val="accent1">
                  <a:alpha val="0"/>
                </a:schemeClr>
              </a:gs>
              <a:gs pos="100000">
                <a:schemeClr val="accent1">
                  <a:lumMod val="50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01D8615D-663B-9CA7-7BB3-268DB1768E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5265546"/>
            <a:ext cx="4076698" cy="1590742"/>
          </a:xfrm>
          <a:prstGeom prst="rect">
            <a:avLst/>
          </a:prstGeom>
          <a:gradFill>
            <a:gsLst>
              <a:gs pos="0">
                <a:schemeClr val="accent1">
                  <a:lumMod val="50000"/>
                </a:schemeClr>
              </a:gs>
              <a:gs pos="100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B58C8EF7-6F56-15C3-C814-225E8CB0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3335" y="5263483"/>
            <a:ext cx="12192000" cy="1597433"/>
          </a:xfrm>
          <a:prstGeom prst="rect">
            <a:avLst/>
          </a:prstGeom>
          <a:gradFill>
            <a:gsLst>
              <a:gs pos="0">
                <a:srgbClr val="000000">
                  <a:alpha val="0"/>
                </a:srgbClr>
              </a:gs>
              <a:gs pos="99000">
                <a:schemeClr val="accent1">
                  <a:lumMod val="50000"/>
                  <a:alpha val="55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87B9006-CE20-683A-4275-25BDDB85FB79}"/>
              </a:ext>
            </a:extLst>
          </p:cNvPr>
          <p:cNvSpPr>
            <a:spLocks noGrp="1"/>
          </p:cNvSpPr>
          <p:nvPr>
            <p:ph type="title"/>
          </p:nvPr>
        </p:nvSpPr>
        <p:spPr>
          <a:xfrm>
            <a:off x="1371599" y="5510253"/>
            <a:ext cx="9895951" cy="1033669"/>
          </a:xfrm>
        </p:spPr>
        <p:txBody>
          <a:bodyPr vert="horz" lIns="91440" tIns="45720" rIns="91440" bIns="45720" rtlCol="0" anchor="ctr">
            <a:normAutofit/>
          </a:bodyPr>
          <a:lstStyle/>
          <a:p>
            <a:r>
              <a:rPr lang="en-US" sz="3700" b="1" dirty="0">
                <a:solidFill>
                  <a:srgbClr val="FFFFFF"/>
                </a:solidFill>
              </a:rPr>
              <a:t>The Affordable Homes Act of 2024</a:t>
            </a:r>
            <a:endParaRPr lang="en-US" sz="3700" b="1" kern="1200" dirty="0">
              <a:solidFill>
                <a:srgbClr val="FFFFFF"/>
              </a:solidFill>
              <a:latin typeface="+mj-lt"/>
              <a:ea typeface="+mj-ea"/>
              <a:cs typeface="+mj-cs"/>
            </a:endParaRPr>
          </a:p>
        </p:txBody>
      </p:sp>
      <p:pic>
        <p:nvPicPr>
          <p:cNvPr id="3" name="Picture 2">
            <a:extLst>
              <a:ext uri="{FF2B5EF4-FFF2-40B4-BE49-F238E27FC236}">
                <a16:creationId xmlns:a16="http://schemas.microsoft.com/office/drawing/2014/main" id="{224DFCA7-812A-D8E4-7A62-29783A255328}"/>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790687" y="144666"/>
            <a:ext cx="3974593" cy="1281361"/>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5A571520-BC71-EBA8-8AFB-B6D93E783380}"/>
              </a:ext>
            </a:extLst>
          </p:cNvPr>
          <p:cNvSpPr txBox="1"/>
          <p:nvPr/>
        </p:nvSpPr>
        <p:spPr>
          <a:xfrm>
            <a:off x="419100" y="1426027"/>
            <a:ext cx="9853982" cy="3539511"/>
          </a:xfrm>
          <a:prstGeom prst="rect">
            <a:avLst/>
          </a:prstGeom>
        </p:spPr>
        <p:txBody>
          <a:bodyPr vert="horz" lIns="91440" tIns="45720" rIns="91440" bIns="45720" rtlCol="0" anchor="ctr">
            <a:noAutofit/>
          </a:bodyPr>
          <a:lstStyle/>
          <a:p>
            <a:pPr marL="114300" lvl="0">
              <a:lnSpc>
                <a:spcPct val="90000"/>
              </a:lnSpc>
            </a:pPr>
            <a:r>
              <a:rPr lang="en-US" sz="2800" dirty="0"/>
              <a:t>The Affordable Homes Act was signed into law on August 6, 2024</a:t>
            </a:r>
          </a:p>
          <a:p>
            <a:pPr marL="114300" lvl="0">
              <a:lnSpc>
                <a:spcPct val="90000"/>
              </a:lnSpc>
            </a:pPr>
            <a:endParaRPr lang="en-US" sz="2800" dirty="0"/>
          </a:p>
          <a:p>
            <a:pPr marL="114300" lvl="0">
              <a:lnSpc>
                <a:spcPct val="90000"/>
              </a:lnSpc>
            </a:pPr>
            <a:r>
              <a:rPr lang="en-US" sz="2800" dirty="0"/>
              <a:t>The Act authorizes $5.16 billion in spending over the next five years</a:t>
            </a:r>
          </a:p>
          <a:p>
            <a:pPr marL="114300" lvl="0">
              <a:lnSpc>
                <a:spcPct val="90000"/>
              </a:lnSpc>
            </a:pPr>
            <a:endParaRPr lang="en-US" sz="2800" dirty="0"/>
          </a:p>
          <a:p>
            <a:pPr marL="114300" lvl="0">
              <a:lnSpc>
                <a:spcPct val="90000"/>
              </a:lnSpc>
            </a:pPr>
            <a:r>
              <a:rPr lang="en-US" sz="2800" dirty="0"/>
              <a:t>It contains nearly 50 policy initiatives to counter rising costs stemming from high demand and limited supply.</a:t>
            </a:r>
          </a:p>
        </p:txBody>
      </p:sp>
      <p:sp>
        <p:nvSpPr>
          <p:cNvPr id="5" name="TextBox 4">
            <a:extLst>
              <a:ext uri="{FF2B5EF4-FFF2-40B4-BE49-F238E27FC236}">
                <a16:creationId xmlns:a16="http://schemas.microsoft.com/office/drawing/2014/main" id="{E6A2D0AF-6DB9-A8F8-8D42-1001E6217DBC}"/>
              </a:ext>
            </a:extLst>
          </p:cNvPr>
          <p:cNvSpPr txBox="1"/>
          <p:nvPr/>
        </p:nvSpPr>
        <p:spPr>
          <a:xfrm>
            <a:off x="630189" y="120700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216595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DDD0332-2690-83B0-ED3B-BB8CC1BE05B0}"/>
            </a:ext>
          </a:extLst>
        </p:cNvPr>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EF6AAA61-B6D7-AFB9-5B36-67900B2C14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11326FDE-4EB0-4D5E-F5DD-1C9A1BA554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66402"/>
            <a:ext cx="12191998" cy="1590742"/>
          </a:xfrm>
          <a:prstGeom prst="rect">
            <a:avLst/>
          </a:prstGeom>
          <a:gradFill>
            <a:gsLst>
              <a:gs pos="0">
                <a:srgbClr val="000000"/>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52AA4C6B-C2BF-BDE3-C4D3-520F95AB4B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70175"/>
            <a:ext cx="12185331" cy="1590742"/>
          </a:xfrm>
          <a:prstGeom prst="rect">
            <a:avLst/>
          </a:prstGeom>
          <a:gradFill>
            <a:gsLst>
              <a:gs pos="0">
                <a:schemeClr val="accent1">
                  <a:alpha val="0"/>
                </a:schemeClr>
              </a:gs>
              <a:gs pos="100000">
                <a:schemeClr val="accent1">
                  <a:lumMod val="50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2B6C743A-A2C7-8340-2C8C-42A1D833C7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5265546"/>
            <a:ext cx="4076698" cy="1590742"/>
          </a:xfrm>
          <a:prstGeom prst="rect">
            <a:avLst/>
          </a:prstGeom>
          <a:gradFill>
            <a:gsLst>
              <a:gs pos="0">
                <a:schemeClr val="accent1">
                  <a:lumMod val="50000"/>
                </a:schemeClr>
              </a:gs>
              <a:gs pos="100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F4305668-427B-4DE8-63D0-B3B2FEA7A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3335" y="5263483"/>
            <a:ext cx="12192000" cy="1597433"/>
          </a:xfrm>
          <a:prstGeom prst="rect">
            <a:avLst/>
          </a:prstGeom>
          <a:gradFill>
            <a:gsLst>
              <a:gs pos="0">
                <a:srgbClr val="000000">
                  <a:alpha val="0"/>
                </a:srgbClr>
              </a:gs>
              <a:gs pos="99000">
                <a:schemeClr val="accent1">
                  <a:lumMod val="50000"/>
                  <a:alpha val="55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AEA333D-4826-9801-0653-0755160B4BFF}"/>
              </a:ext>
            </a:extLst>
          </p:cNvPr>
          <p:cNvSpPr>
            <a:spLocks noGrp="1"/>
          </p:cNvSpPr>
          <p:nvPr>
            <p:ph type="title"/>
          </p:nvPr>
        </p:nvSpPr>
        <p:spPr>
          <a:xfrm>
            <a:off x="1371599" y="5510253"/>
            <a:ext cx="9895951" cy="1033669"/>
          </a:xfrm>
        </p:spPr>
        <p:txBody>
          <a:bodyPr vert="horz" lIns="91440" tIns="45720" rIns="91440" bIns="45720" rtlCol="0" anchor="ctr">
            <a:normAutofit/>
          </a:bodyPr>
          <a:lstStyle/>
          <a:p>
            <a:r>
              <a:rPr lang="en-US" sz="3700" b="1" dirty="0">
                <a:solidFill>
                  <a:srgbClr val="FFFFFF"/>
                </a:solidFill>
              </a:rPr>
              <a:t>The Affordable Homes Act of 2024</a:t>
            </a:r>
            <a:endParaRPr lang="en-US" sz="3700" b="1" kern="1200" dirty="0">
              <a:solidFill>
                <a:srgbClr val="FFFFFF"/>
              </a:solidFill>
              <a:latin typeface="+mj-lt"/>
              <a:ea typeface="+mj-ea"/>
              <a:cs typeface="+mj-cs"/>
            </a:endParaRPr>
          </a:p>
        </p:txBody>
      </p:sp>
      <p:pic>
        <p:nvPicPr>
          <p:cNvPr id="3" name="Picture 2">
            <a:extLst>
              <a:ext uri="{FF2B5EF4-FFF2-40B4-BE49-F238E27FC236}">
                <a16:creationId xmlns:a16="http://schemas.microsoft.com/office/drawing/2014/main" id="{CE4302CA-E6C5-B58E-F15D-A2179F08D0F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790687" y="144666"/>
            <a:ext cx="3974593" cy="1281361"/>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9233F761-E237-05E8-A252-FBB779C3E04D}"/>
              </a:ext>
            </a:extLst>
          </p:cNvPr>
          <p:cNvSpPr txBox="1"/>
          <p:nvPr/>
        </p:nvSpPr>
        <p:spPr>
          <a:xfrm>
            <a:off x="419100" y="1526615"/>
            <a:ext cx="9853982" cy="2942973"/>
          </a:xfrm>
          <a:prstGeom prst="rect">
            <a:avLst/>
          </a:prstGeom>
        </p:spPr>
        <p:txBody>
          <a:bodyPr vert="horz" lIns="91440" tIns="45720" rIns="91440" bIns="45720" rtlCol="0" anchor="ctr">
            <a:noAutofit/>
          </a:bodyPr>
          <a:lstStyle/>
          <a:p>
            <a:pPr marL="114300" lvl="0">
              <a:lnSpc>
                <a:spcPct val="90000"/>
              </a:lnSpc>
            </a:pPr>
            <a:r>
              <a:rPr lang="en-US" sz="2800" dirty="0"/>
              <a:t>The Act requires that the Commonwealth prepare a statewide Housing Plan every 5 years that includes conducting regional outreach following robust data analysis to inform statewide housing housing goals and strategies</a:t>
            </a:r>
          </a:p>
          <a:p>
            <a:pPr marL="114300" lvl="0">
              <a:lnSpc>
                <a:spcPct val="90000"/>
              </a:lnSpc>
            </a:pPr>
            <a:endParaRPr lang="en-US" sz="2800" dirty="0"/>
          </a:p>
          <a:p>
            <a:pPr marL="114300" lvl="0">
              <a:lnSpc>
                <a:spcPct val="90000"/>
              </a:lnSpc>
            </a:pPr>
            <a:r>
              <a:rPr lang="en-US" sz="2800" dirty="0"/>
              <a:t>The first plan, published in 2025, found that Massachusetts must build 222,000 homes by 2035. </a:t>
            </a:r>
          </a:p>
        </p:txBody>
      </p:sp>
      <p:sp>
        <p:nvSpPr>
          <p:cNvPr id="5" name="TextBox 4">
            <a:extLst>
              <a:ext uri="{FF2B5EF4-FFF2-40B4-BE49-F238E27FC236}">
                <a16:creationId xmlns:a16="http://schemas.microsoft.com/office/drawing/2014/main" id="{D1C46493-E3A1-98B0-605F-0FD51573C1E0}"/>
              </a:ext>
            </a:extLst>
          </p:cNvPr>
          <p:cNvSpPr txBox="1"/>
          <p:nvPr/>
        </p:nvSpPr>
        <p:spPr>
          <a:xfrm>
            <a:off x="630189" y="120700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83074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E200394-0EF5-08EE-83D8-A31F780B9AA5}"/>
            </a:ext>
          </a:extLst>
        </p:cNvPr>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A433412A-9D0D-166E-FD39-ED8F9DFE70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CC1A5738-D6AE-EF40-6182-85E21EB99B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66402"/>
            <a:ext cx="12191998" cy="1590742"/>
          </a:xfrm>
          <a:prstGeom prst="rect">
            <a:avLst/>
          </a:prstGeom>
          <a:gradFill>
            <a:gsLst>
              <a:gs pos="0">
                <a:srgbClr val="000000"/>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CA879E98-DB8E-CDA8-D576-1DCF903E84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70175"/>
            <a:ext cx="12185331" cy="1590742"/>
          </a:xfrm>
          <a:prstGeom prst="rect">
            <a:avLst/>
          </a:prstGeom>
          <a:gradFill>
            <a:gsLst>
              <a:gs pos="0">
                <a:schemeClr val="accent1">
                  <a:alpha val="0"/>
                </a:schemeClr>
              </a:gs>
              <a:gs pos="100000">
                <a:schemeClr val="accent1">
                  <a:lumMod val="50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45823FFB-5713-B7B1-1E75-958DE5F90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5265546"/>
            <a:ext cx="4076698" cy="1590742"/>
          </a:xfrm>
          <a:prstGeom prst="rect">
            <a:avLst/>
          </a:prstGeom>
          <a:gradFill>
            <a:gsLst>
              <a:gs pos="0">
                <a:schemeClr val="accent1">
                  <a:lumMod val="50000"/>
                </a:schemeClr>
              </a:gs>
              <a:gs pos="100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9C6D19CA-7372-B5A4-A5F4-E1DE7B10D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3335" y="5263483"/>
            <a:ext cx="12192000" cy="1597433"/>
          </a:xfrm>
          <a:prstGeom prst="rect">
            <a:avLst/>
          </a:prstGeom>
          <a:gradFill>
            <a:gsLst>
              <a:gs pos="0">
                <a:srgbClr val="000000">
                  <a:alpha val="0"/>
                </a:srgbClr>
              </a:gs>
              <a:gs pos="99000">
                <a:schemeClr val="accent1">
                  <a:lumMod val="50000"/>
                  <a:alpha val="55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AF9D127-ED79-6FC1-18FE-85E2CC24FF79}"/>
              </a:ext>
            </a:extLst>
          </p:cNvPr>
          <p:cNvSpPr>
            <a:spLocks noGrp="1"/>
          </p:cNvSpPr>
          <p:nvPr>
            <p:ph type="title"/>
          </p:nvPr>
        </p:nvSpPr>
        <p:spPr>
          <a:xfrm>
            <a:off x="1371599" y="5510253"/>
            <a:ext cx="9895951" cy="1033669"/>
          </a:xfrm>
        </p:spPr>
        <p:txBody>
          <a:bodyPr vert="horz" lIns="91440" tIns="45720" rIns="91440" bIns="45720" rtlCol="0" anchor="ctr">
            <a:normAutofit fontScale="90000"/>
          </a:bodyPr>
          <a:lstStyle/>
          <a:p>
            <a:r>
              <a:rPr lang="en-US" sz="3700" b="1" dirty="0">
                <a:solidFill>
                  <a:srgbClr val="FFFFFF"/>
                </a:solidFill>
              </a:rPr>
              <a:t>The Affordable Homes Act of 2024 – Policy Initiatives</a:t>
            </a:r>
            <a:endParaRPr lang="en-US" sz="3700" b="1" kern="1200" dirty="0">
              <a:solidFill>
                <a:srgbClr val="FFFFFF"/>
              </a:solidFill>
              <a:latin typeface="+mj-lt"/>
              <a:ea typeface="+mj-ea"/>
              <a:cs typeface="+mj-cs"/>
            </a:endParaRPr>
          </a:p>
        </p:txBody>
      </p:sp>
      <p:pic>
        <p:nvPicPr>
          <p:cNvPr id="3" name="Picture 2">
            <a:extLst>
              <a:ext uri="{FF2B5EF4-FFF2-40B4-BE49-F238E27FC236}">
                <a16:creationId xmlns:a16="http://schemas.microsoft.com/office/drawing/2014/main" id="{5996BFB0-B5E5-B253-E68C-7004DC4E08D8}"/>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790687" y="144666"/>
            <a:ext cx="3974593" cy="1281361"/>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8E85839D-DC4A-3879-7984-D4B9F34FD9C5}"/>
              </a:ext>
            </a:extLst>
          </p:cNvPr>
          <p:cNvSpPr txBox="1"/>
          <p:nvPr/>
        </p:nvSpPr>
        <p:spPr>
          <a:xfrm>
            <a:off x="419100" y="1203235"/>
            <a:ext cx="9853982" cy="3762303"/>
          </a:xfrm>
          <a:prstGeom prst="rect">
            <a:avLst/>
          </a:prstGeom>
        </p:spPr>
        <p:txBody>
          <a:bodyPr vert="horz" lIns="91440" tIns="45720" rIns="91440" bIns="45720" rtlCol="0" anchor="ctr">
            <a:noAutofit/>
          </a:bodyPr>
          <a:lstStyle/>
          <a:p>
            <a:pPr marL="114300" lvl="0">
              <a:lnSpc>
                <a:spcPct val="90000"/>
              </a:lnSpc>
            </a:pPr>
            <a:r>
              <a:rPr lang="en-US" sz="2800" b="1" dirty="0"/>
              <a:t>Key Commissions:</a:t>
            </a:r>
          </a:p>
          <a:p>
            <a:pPr marL="114300" lvl="0">
              <a:lnSpc>
                <a:spcPct val="90000"/>
              </a:lnSpc>
            </a:pPr>
            <a:endParaRPr lang="en-US" sz="2800" b="1" dirty="0"/>
          </a:p>
          <a:p>
            <a:pPr marL="114300" lvl="0">
              <a:lnSpc>
                <a:spcPct val="90000"/>
              </a:lnSpc>
            </a:pPr>
            <a:r>
              <a:rPr lang="en-US" sz="2000" b="1" u="sng" dirty="0"/>
              <a:t>Extremely Low Housing Commission</a:t>
            </a:r>
            <a:r>
              <a:rPr lang="en-US" sz="2000" dirty="0"/>
              <a:t> – to recommend policy, programs, and other investments to expand the supply of housing that is affordable to households earning 30% or less of area median income</a:t>
            </a:r>
          </a:p>
          <a:p>
            <a:pPr marL="114300" lvl="0">
              <a:lnSpc>
                <a:spcPct val="90000"/>
              </a:lnSpc>
            </a:pPr>
            <a:endParaRPr lang="en-US" sz="2000" dirty="0"/>
          </a:p>
          <a:p>
            <a:pPr marL="114300" lvl="0">
              <a:lnSpc>
                <a:spcPct val="90000"/>
              </a:lnSpc>
            </a:pPr>
            <a:r>
              <a:rPr lang="en-US" sz="2000" b="1" u="sng" dirty="0"/>
              <a:t>Senior Housing Commission </a:t>
            </a:r>
            <a:r>
              <a:rPr lang="en-US" sz="2000" dirty="0"/>
              <a:t>– to recommend policy, programs, and other investments to expand the supply of housing for seniors</a:t>
            </a:r>
          </a:p>
          <a:p>
            <a:pPr marL="114300" lvl="0">
              <a:lnSpc>
                <a:spcPct val="90000"/>
              </a:lnSpc>
            </a:pPr>
            <a:endParaRPr lang="en-US" sz="2000" dirty="0"/>
          </a:p>
          <a:p>
            <a:pPr marL="114300" lvl="0">
              <a:lnSpc>
                <a:spcPct val="90000"/>
              </a:lnSpc>
            </a:pPr>
            <a:r>
              <a:rPr lang="en-US" sz="2000" b="1" u="sng" dirty="0"/>
              <a:t>Accessible Housing Commission </a:t>
            </a:r>
            <a:r>
              <a:rPr lang="en-US" sz="2000" dirty="0"/>
              <a:t>– to evaluate housing needs of persons with disabilities and seniors</a:t>
            </a:r>
          </a:p>
        </p:txBody>
      </p:sp>
      <p:sp>
        <p:nvSpPr>
          <p:cNvPr id="5" name="TextBox 4">
            <a:extLst>
              <a:ext uri="{FF2B5EF4-FFF2-40B4-BE49-F238E27FC236}">
                <a16:creationId xmlns:a16="http://schemas.microsoft.com/office/drawing/2014/main" id="{36A691FA-9BD5-3A56-E416-A2E1E439DF6D}"/>
              </a:ext>
            </a:extLst>
          </p:cNvPr>
          <p:cNvSpPr txBox="1"/>
          <p:nvPr/>
        </p:nvSpPr>
        <p:spPr>
          <a:xfrm>
            <a:off x="630189" y="120700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082337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46483B7-65F0-093C-021B-3DA825FE9088}"/>
            </a:ext>
          </a:extLst>
        </p:cNvPr>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12542AC3-54CB-1F5F-6EFF-1DAB86931D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4ABEB76C-15E2-DEBB-A8C7-64348EE65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66402"/>
            <a:ext cx="12191998" cy="1590742"/>
          </a:xfrm>
          <a:prstGeom prst="rect">
            <a:avLst/>
          </a:prstGeom>
          <a:gradFill>
            <a:gsLst>
              <a:gs pos="0">
                <a:srgbClr val="000000"/>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5DC81996-D148-B95F-A7CF-1083B02ABD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70175"/>
            <a:ext cx="12185331" cy="1590742"/>
          </a:xfrm>
          <a:prstGeom prst="rect">
            <a:avLst/>
          </a:prstGeom>
          <a:gradFill>
            <a:gsLst>
              <a:gs pos="0">
                <a:schemeClr val="accent1">
                  <a:alpha val="0"/>
                </a:schemeClr>
              </a:gs>
              <a:gs pos="100000">
                <a:schemeClr val="accent1">
                  <a:lumMod val="50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AFB50FC8-8949-300B-FA92-26A42DD362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5265546"/>
            <a:ext cx="4076698" cy="1590742"/>
          </a:xfrm>
          <a:prstGeom prst="rect">
            <a:avLst/>
          </a:prstGeom>
          <a:gradFill>
            <a:gsLst>
              <a:gs pos="0">
                <a:schemeClr val="accent1">
                  <a:lumMod val="50000"/>
                </a:schemeClr>
              </a:gs>
              <a:gs pos="100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24715545-5BDD-5598-8B64-443D53789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3335" y="5263483"/>
            <a:ext cx="12192000" cy="1597433"/>
          </a:xfrm>
          <a:prstGeom prst="rect">
            <a:avLst/>
          </a:prstGeom>
          <a:gradFill>
            <a:gsLst>
              <a:gs pos="0">
                <a:srgbClr val="000000">
                  <a:alpha val="0"/>
                </a:srgbClr>
              </a:gs>
              <a:gs pos="99000">
                <a:schemeClr val="accent1">
                  <a:lumMod val="50000"/>
                  <a:alpha val="55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B00F468-3F22-67C3-6E0D-1FA980919478}"/>
              </a:ext>
            </a:extLst>
          </p:cNvPr>
          <p:cNvSpPr>
            <a:spLocks noGrp="1"/>
          </p:cNvSpPr>
          <p:nvPr>
            <p:ph type="title"/>
          </p:nvPr>
        </p:nvSpPr>
        <p:spPr>
          <a:xfrm>
            <a:off x="1371599" y="5510253"/>
            <a:ext cx="9895951" cy="1033669"/>
          </a:xfrm>
        </p:spPr>
        <p:txBody>
          <a:bodyPr vert="horz" lIns="91440" tIns="45720" rIns="91440" bIns="45720" rtlCol="0" anchor="ctr">
            <a:normAutofit/>
          </a:bodyPr>
          <a:lstStyle/>
          <a:p>
            <a:r>
              <a:rPr lang="en-US" sz="3700" b="1" dirty="0">
                <a:solidFill>
                  <a:srgbClr val="FFFFFF"/>
                </a:solidFill>
              </a:rPr>
              <a:t>The Affordable Homes Act of 2024 – Fair Housing</a:t>
            </a:r>
            <a:endParaRPr lang="en-US" sz="3700" b="1" kern="1200" dirty="0">
              <a:solidFill>
                <a:srgbClr val="FFFFFF"/>
              </a:solidFill>
              <a:latin typeface="+mj-lt"/>
              <a:ea typeface="+mj-ea"/>
              <a:cs typeface="+mj-cs"/>
            </a:endParaRPr>
          </a:p>
        </p:txBody>
      </p:sp>
      <p:pic>
        <p:nvPicPr>
          <p:cNvPr id="3" name="Picture 2">
            <a:extLst>
              <a:ext uri="{FF2B5EF4-FFF2-40B4-BE49-F238E27FC236}">
                <a16:creationId xmlns:a16="http://schemas.microsoft.com/office/drawing/2014/main" id="{049EEA91-539A-92EC-EB68-967C9E2204BE}"/>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790687" y="144666"/>
            <a:ext cx="3974593" cy="1281361"/>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9F7A0A85-F00B-50A2-88D6-88B87CEEF2AA}"/>
              </a:ext>
            </a:extLst>
          </p:cNvPr>
          <p:cNvSpPr txBox="1"/>
          <p:nvPr/>
        </p:nvSpPr>
        <p:spPr>
          <a:xfrm>
            <a:off x="419100" y="1038387"/>
            <a:ext cx="9853982" cy="3927152"/>
          </a:xfrm>
          <a:prstGeom prst="rect">
            <a:avLst/>
          </a:prstGeom>
        </p:spPr>
        <p:txBody>
          <a:bodyPr vert="horz" lIns="91440" tIns="45720" rIns="91440" bIns="45720" rtlCol="0" anchor="ctr">
            <a:noAutofit/>
          </a:bodyPr>
          <a:lstStyle/>
          <a:p>
            <a:pPr marL="114300" lvl="0">
              <a:lnSpc>
                <a:spcPct val="90000"/>
              </a:lnSpc>
            </a:pPr>
            <a:r>
              <a:rPr lang="en-US" sz="2000" b="1" u="sng" dirty="0"/>
              <a:t>Eviction Record Sealing</a:t>
            </a:r>
            <a:r>
              <a:rPr lang="en-US" sz="2000" dirty="0"/>
              <a:t> – allows tenants to petition to court to seal an eviction record for no-fault evictions, or where the case was dismissed; non-payment evictions if the underlying eviction was satisfied more than four years ago; and all other fault evictions after 7 years from the conclusion of the matter if no other evictions have been filed in the last 4 tears. Consumer reporting agencies may not disclose information in a sealed eviction record.</a:t>
            </a:r>
          </a:p>
          <a:p>
            <a:pPr marL="114300" lvl="0">
              <a:lnSpc>
                <a:spcPct val="90000"/>
              </a:lnSpc>
            </a:pPr>
            <a:endParaRPr lang="en-US" sz="2000" dirty="0"/>
          </a:p>
          <a:p>
            <a:pPr marL="114300" lvl="0">
              <a:lnSpc>
                <a:spcPct val="90000"/>
              </a:lnSpc>
            </a:pPr>
            <a:r>
              <a:rPr lang="en-US" sz="2000" b="1" u="sng" dirty="0"/>
              <a:t>Office of Fair Housing and Fair Housing Trust Fund</a:t>
            </a:r>
            <a:r>
              <a:rPr lang="en-US" sz="2000" b="1" dirty="0"/>
              <a:t> </a:t>
            </a:r>
            <a:r>
              <a:rPr lang="en-US" sz="2000" dirty="0"/>
              <a:t>created</a:t>
            </a:r>
          </a:p>
          <a:p>
            <a:pPr marL="114300" lvl="0">
              <a:lnSpc>
                <a:spcPct val="90000"/>
              </a:lnSpc>
            </a:pPr>
            <a:endParaRPr lang="en-US" sz="2000" dirty="0"/>
          </a:p>
          <a:p>
            <a:pPr marL="114300" lvl="0">
              <a:lnSpc>
                <a:spcPct val="90000"/>
              </a:lnSpc>
            </a:pPr>
            <a:r>
              <a:rPr lang="en-US" sz="2000" b="1" u="sng" dirty="0"/>
              <a:t>Foreclosure prevention pilot program</a:t>
            </a:r>
            <a:r>
              <a:rPr lang="en-US" sz="2000" b="1" dirty="0"/>
              <a:t> </a:t>
            </a:r>
            <a:r>
              <a:rPr lang="en-US" sz="2000" dirty="0"/>
              <a:t>for communities disproportionately impacted by high rates of foreclosure.</a:t>
            </a:r>
          </a:p>
        </p:txBody>
      </p:sp>
      <p:sp>
        <p:nvSpPr>
          <p:cNvPr id="5" name="TextBox 4">
            <a:extLst>
              <a:ext uri="{FF2B5EF4-FFF2-40B4-BE49-F238E27FC236}">
                <a16:creationId xmlns:a16="http://schemas.microsoft.com/office/drawing/2014/main" id="{ACBED9A4-0B8B-0660-3883-CE09281C1B81}"/>
              </a:ext>
            </a:extLst>
          </p:cNvPr>
          <p:cNvSpPr txBox="1"/>
          <p:nvPr/>
        </p:nvSpPr>
        <p:spPr>
          <a:xfrm>
            <a:off x="630189" y="120700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069557549"/>
      </p:ext>
    </p:extLst>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27125</TotalTime>
  <Words>1304</Words>
  <Application>Microsoft Macintosh PowerPoint</Application>
  <PresentationFormat>Widescreen</PresentationFormat>
  <Paragraphs>128</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 2013 - 2022</vt:lpstr>
      <vt:lpstr>PowerPoint Presentation</vt:lpstr>
      <vt:lpstr>Agenda</vt:lpstr>
      <vt:lpstr>MBTA Communities Act</vt:lpstr>
      <vt:lpstr>MBTA Communities Act</vt:lpstr>
      <vt:lpstr>MBTA Communities Act</vt:lpstr>
      <vt:lpstr>The Affordable Homes Act of 2024</vt:lpstr>
      <vt:lpstr>The Affordable Homes Act of 2024</vt:lpstr>
      <vt:lpstr>The Affordable Homes Act of 2024 – Policy Initiatives</vt:lpstr>
      <vt:lpstr>The Affordable Homes Act of 2024 – Fair Housing</vt:lpstr>
      <vt:lpstr>The Affordable Homes Act of 2024 – Tax Credits</vt:lpstr>
      <vt:lpstr>The Affordable Homes Act of 2024 – Policy Initiatives</vt:lpstr>
      <vt:lpstr>Residential Assistance to Families in Transition (RAFT) Eligibility</vt:lpstr>
      <vt:lpstr>Residential Assistance to Families in Transition (RAFT) – Eligible Uses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 Marie Belrose</dc:creator>
  <cp:lastModifiedBy>Anne Marie Belrose</cp:lastModifiedBy>
  <cp:revision>35</cp:revision>
  <cp:lastPrinted>2025-02-04T17:58:17Z</cp:lastPrinted>
  <dcterms:created xsi:type="dcterms:W3CDTF">2023-01-30T19:22:27Z</dcterms:created>
  <dcterms:modified xsi:type="dcterms:W3CDTF">2026-02-02T21:03:22Z</dcterms:modified>
</cp:coreProperties>
</file>